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2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5" r:id="rId68"/>
    <p:sldId id="326" r:id="rId69"/>
    <p:sldId id="322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F7092-C510-4D5C-9451-3F3DADDCFF66}" v="1" dt="2020-11-09T21:21:34.917"/>
    <p1510:client id="{6900558C-0670-4914-ACBA-8DA1AF08A315}" v="1" dt="2020-11-09T19:50:00.47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0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u, Tianhai (zuti)" userId="ed53172e-a19f-46b4-9500-c0388dd9604a" providerId="ADAL" clId="{326F7092-C510-4D5C-9451-3F3DADDCFF66}"/>
    <pc:docChg chg="undo custSel addSld modSld">
      <pc:chgData name="Zu, Tianhai (zuti)" userId="ed53172e-a19f-46b4-9500-c0388dd9604a" providerId="ADAL" clId="{326F7092-C510-4D5C-9451-3F3DADDCFF66}" dt="2020-11-09T21:28:24.357" v="621" actId="20577"/>
      <pc:docMkLst>
        <pc:docMk/>
      </pc:docMkLst>
      <pc:sldChg chg="modSp mod">
        <pc:chgData name="Zu, Tianhai (zuti)" userId="ed53172e-a19f-46b4-9500-c0388dd9604a" providerId="ADAL" clId="{326F7092-C510-4D5C-9451-3F3DADDCFF66}" dt="2020-11-09T21:21:34.978" v="373" actId="27636"/>
        <pc:sldMkLst>
          <pc:docMk/>
          <pc:sldMk cId="0" sldId="264"/>
        </pc:sldMkLst>
        <pc:spChg chg="mod">
          <ac:chgData name="Zu, Tianhai (zuti)" userId="ed53172e-a19f-46b4-9500-c0388dd9604a" providerId="ADAL" clId="{326F7092-C510-4D5C-9451-3F3DADDCFF66}" dt="2020-11-09T21:21:34.978" v="373" actId="27636"/>
          <ac:spMkLst>
            <pc:docMk/>
            <pc:sldMk cId="0" sldId="264"/>
            <ac:spMk id="166" creationId="{00000000-0000-0000-0000-000000000000}"/>
          </ac:spMkLst>
        </pc:spChg>
      </pc:sldChg>
      <pc:sldChg chg="modSp mod">
        <pc:chgData name="Zu, Tianhai (zuti)" userId="ed53172e-a19f-46b4-9500-c0388dd9604a" providerId="ADAL" clId="{326F7092-C510-4D5C-9451-3F3DADDCFF66}" dt="2020-11-09T21:28:24.357" v="621" actId="20577"/>
        <pc:sldMkLst>
          <pc:docMk/>
          <pc:sldMk cId="1197938408" sldId="324"/>
        </pc:sldMkLst>
        <pc:spChg chg="mod">
          <ac:chgData name="Zu, Tianhai (zuti)" userId="ed53172e-a19f-46b4-9500-c0388dd9604a" providerId="ADAL" clId="{326F7092-C510-4D5C-9451-3F3DADDCFF66}" dt="2020-11-09T21:28:24.357" v="621" actId="20577"/>
          <ac:spMkLst>
            <pc:docMk/>
            <pc:sldMk cId="1197938408" sldId="324"/>
            <ac:spMk id="3" creationId="{00000000-0000-0000-0000-000000000000}"/>
          </ac:spMkLst>
        </pc:spChg>
      </pc:sldChg>
      <pc:sldChg chg="modSp mod">
        <pc:chgData name="Zu, Tianhai (zuti)" userId="ed53172e-a19f-46b4-9500-c0388dd9604a" providerId="ADAL" clId="{326F7092-C510-4D5C-9451-3F3DADDCFF66}" dt="2020-11-09T21:25:37.991" v="565" actId="20577"/>
        <pc:sldMkLst>
          <pc:docMk/>
          <pc:sldMk cId="1621242482" sldId="325"/>
        </pc:sldMkLst>
        <pc:spChg chg="mod">
          <ac:chgData name="Zu, Tianhai (zuti)" userId="ed53172e-a19f-46b4-9500-c0388dd9604a" providerId="ADAL" clId="{326F7092-C510-4D5C-9451-3F3DADDCFF66}" dt="2020-11-09T21:25:37.991" v="565" actId="20577"/>
          <ac:spMkLst>
            <pc:docMk/>
            <pc:sldMk cId="1621242482" sldId="325"/>
            <ac:spMk id="443" creationId="{00000000-0000-0000-0000-000000000000}"/>
          </ac:spMkLst>
        </pc:spChg>
      </pc:sldChg>
      <pc:sldChg chg="modSp add mod">
        <pc:chgData name="Zu, Tianhai (zuti)" userId="ed53172e-a19f-46b4-9500-c0388dd9604a" providerId="ADAL" clId="{326F7092-C510-4D5C-9451-3F3DADDCFF66}" dt="2020-11-09T21:24:41.477" v="508" actId="33524"/>
        <pc:sldMkLst>
          <pc:docMk/>
          <pc:sldMk cId="1590523407" sldId="326"/>
        </pc:sldMkLst>
        <pc:spChg chg="mod">
          <ac:chgData name="Zu, Tianhai (zuti)" userId="ed53172e-a19f-46b4-9500-c0388dd9604a" providerId="ADAL" clId="{326F7092-C510-4D5C-9451-3F3DADDCFF66}" dt="2020-11-09T21:21:43.320" v="390" actId="20577"/>
          <ac:spMkLst>
            <pc:docMk/>
            <pc:sldMk cId="1590523407" sldId="326"/>
            <ac:spMk id="442" creationId="{00000000-0000-0000-0000-000000000000}"/>
          </ac:spMkLst>
        </pc:spChg>
        <pc:spChg chg="mod">
          <ac:chgData name="Zu, Tianhai (zuti)" userId="ed53172e-a19f-46b4-9500-c0388dd9604a" providerId="ADAL" clId="{326F7092-C510-4D5C-9451-3F3DADDCFF66}" dt="2020-11-09T21:24:41.477" v="508" actId="33524"/>
          <ac:spMkLst>
            <pc:docMk/>
            <pc:sldMk cId="1590523407" sldId="326"/>
            <ac:spMk id="443" creationId="{00000000-0000-0000-0000-000000000000}"/>
          </ac:spMkLst>
        </pc:spChg>
      </pc:sldChg>
    </pc:docChg>
  </pc:docChgLst>
  <pc:docChgLst>
    <pc:chgData name="Zu, Tianhai (zuti)" userId="ed53172e-a19f-46b4-9500-c0388dd9604a" providerId="ADAL" clId="{6900558C-0670-4914-ACBA-8DA1AF08A315}"/>
    <pc:docChg chg="undo custSel addSld modSld">
      <pc:chgData name="Zu, Tianhai (zuti)" userId="ed53172e-a19f-46b4-9500-c0388dd9604a" providerId="ADAL" clId="{6900558C-0670-4914-ACBA-8DA1AF08A315}" dt="2020-11-09T19:56:43.525" v="313" actId="20577"/>
      <pc:docMkLst>
        <pc:docMk/>
      </pc:docMkLst>
      <pc:sldChg chg="modSp mod">
        <pc:chgData name="Zu, Tianhai (zuti)" userId="ed53172e-a19f-46b4-9500-c0388dd9604a" providerId="ADAL" clId="{6900558C-0670-4914-ACBA-8DA1AF08A315}" dt="2020-11-09T19:50:00.576" v="28" actId="27636"/>
        <pc:sldMkLst>
          <pc:docMk/>
          <pc:sldMk cId="0" sldId="264"/>
        </pc:sldMkLst>
        <pc:spChg chg="mod">
          <ac:chgData name="Zu, Tianhai (zuti)" userId="ed53172e-a19f-46b4-9500-c0388dd9604a" providerId="ADAL" clId="{6900558C-0670-4914-ACBA-8DA1AF08A315}" dt="2020-11-09T19:50:00.576" v="28" actId="27636"/>
          <ac:spMkLst>
            <pc:docMk/>
            <pc:sldMk cId="0" sldId="264"/>
            <ac:spMk id="166" creationId="{00000000-0000-0000-0000-000000000000}"/>
          </ac:spMkLst>
        </pc:spChg>
      </pc:sldChg>
      <pc:sldChg chg="modSp mod">
        <pc:chgData name="Zu, Tianhai (zuti)" userId="ed53172e-a19f-46b4-9500-c0388dd9604a" providerId="ADAL" clId="{6900558C-0670-4914-ACBA-8DA1AF08A315}" dt="2020-11-09T19:50:00.599" v="29" actId="27636"/>
        <pc:sldMkLst>
          <pc:docMk/>
          <pc:sldMk cId="0" sldId="271"/>
        </pc:sldMkLst>
        <pc:spChg chg="mod">
          <ac:chgData name="Zu, Tianhai (zuti)" userId="ed53172e-a19f-46b4-9500-c0388dd9604a" providerId="ADAL" clId="{6900558C-0670-4914-ACBA-8DA1AF08A315}" dt="2020-11-09T19:50:00.599" v="29" actId="27636"/>
          <ac:spMkLst>
            <pc:docMk/>
            <pc:sldMk cId="0" sldId="271"/>
            <ac:spMk id="200" creationId="{00000000-0000-0000-0000-000000000000}"/>
          </ac:spMkLst>
        </pc:spChg>
      </pc:sldChg>
      <pc:sldChg chg="modSp mod">
        <pc:chgData name="Zu, Tianhai (zuti)" userId="ed53172e-a19f-46b4-9500-c0388dd9604a" providerId="ADAL" clId="{6900558C-0670-4914-ACBA-8DA1AF08A315}" dt="2020-11-09T19:50:00.606" v="30" actId="27636"/>
        <pc:sldMkLst>
          <pc:docMk/>
          <pc:sldMk cId="0" sldId="272"/>
        </pc:sldMkLst>
        <pc:spChg chg="mod">
          <ac:chgData name="Zu, Tianhai (zuti)" userId="ed53172e-a19f-46b4-9500-c0388dd9604a" providerId="ADAL" clId="{6900558C-0670-4914-ACBA-8DA1AF08A315}" dt="2020-11-09T19:50:00.606" v="30" actId="27636"/>
          <ac:spMkLst>
            <pc:docMk/>
            <pc:sldMk cId="0" sldId="272"/>
            <ac:spMk id="205" creationId="{00000000-0000-0000-0000-000000000000}"/>
          </ac:spMkLst>
        </pc:spChg>
      </pc:sldChg>
      <pc:sldChg chg="modSp mod">
        <pc:chgData name="Zu, Tianhai (zuti)" userId="ed53172e-a19f-46b4-9500-c0388dd9604a" providerId="ADAL" clId="{6900558C-0670-4914-ACBA-8DA1AF08A315}" dt="2020-11-09T19:50:00.620" v="31" actId="27636"/>
        <pc:sldMkLst>
          <pc:docMk/>
          <pc:sldMk cId="0" sldId="275"/>
        </pc:sldMkLst>
        <pc:spChg chg="mod">
          <ac:chgData name="Zu, Tianhai (zuti)" userId="ed53172e-a19f-46b4-9500-c0388dd9604a" providerId="ADAL" clId="{6900558C-0670-4914-ACBA-8DA1AF08A315}" dt="2020-11-09T19:50:00.620" v="31" actId="27636"/>
          <ac:spMkLst>
            <pc:docMk/>
            <pc:sldMk cId="0" sldId="275"/>
            <ac:spMk id="227" creationId="{00000000-0000-0000-0000-000000000000}"/>
          </ac:spMkLst>
        </pc:spChg>
      </pc:sldChg>
      <pc:sldChg chg="modSp mod">
        <pc:chgData name="Zu, Tianhai (zuti)" userId="ed53172e-a19f-46b4-9500-c0388dd9604a" providerId="ADAL" clId="{6900558C-0670-4914-ACBA-8DA1AF08A315}" dt="2020-11-09T19:50:00.650" v="32" actId="27636"/>
        <pc:sldMkLst>
          <pc:docMk/>
          <pc:sldMk cId="0" sldId="294"/>
        </pc:sldMkLst>
        <pc:spChg chg="mod">
          <ac:chgData name="Zu, Tianhai (zuti)" userId="ed53172e-a19f-46b4-9500-c0388dd9604a" providerId="ADAL" clId="{6900558C-0670-4914-ACBA-8DA1AF08A315}" dt="2020-11-09T19:50:00.650" v="32" actId="27636"/>
          <ac:spMkLst>
            <pc:docMk/>
            <pc:sldMk cId="0" sldId="294"/>
            <ac:spMk id="318" creationId="{00000000-0000-0000-0000-000000000000}"/>
          </ac:spMkLst>
        </pc:spChg>
      </pc:sldChg>
      <pc:sldChg chg="modSp mod">
        <pc:chgData name="Zu, Tianhai (zuti)" userId="ed53172e-a19f-46b4-9500-c0388dd9604a" providerId="ADAL" clId="{6900558C-0670-4914-ACBA-8DA1AF08A315}" dt="2020-11-09T15:02:27.299" v="26" actId="20577"/>
        <pc:sldMkLst>
          <pc:docMk/>
          <pc:sldMk cId="0" sldId="322"/>
        </pc:sldMkLst>
        <pc:spChg chg="mod">
          <ac:chgData name="Zu, Tianhai (zuti)" userId="ed53172e-a19f-46b4-9500-c0388dd9604a" providerId="ADAL" clId="{6900558C-0670-4914-ACBA-8DA1AF08A315}" dt="2020-11-09T15:02:27.299" v="26" actId="20577"/>
          <ac:spMkLst>
            <pc:docMk/>
            <pc:sldMk cId="0" sldId="322"/>
            <ac:spMk id="445" creationId="{00000000-0000-0000-0000-000000000000}"/>
          </ac:spMkLst>
        </pc:spChg>
      </pc:sldChg>
      <pc:sldChg chg="modSp mod">
        <pc:chgData name="Zu, Tianhai (zuti)" userId="ed53172e-a19f-46b4-9500-c0388dd9604a" providerId="ADAL" clId="{6900558C-0670-4914-ACBA-8DA1AF08A315}" dt="2020-11-09T15:02:14.185" v="24" actId="20577"/>
        <pc:sldMkLst>
          <pc:docMk/>
          <pc:sldMk cId="1197938408" sldId="324"/>
        </pc:sldMkLst>
        <pc:spChg chg="mod">
          <ac:chgData name="Zu, Tianhai (zuti)" userId="ed53172e-a19f-46b4-9500-c0388dd9604a" providerId="ADAL" clId="{6900558C-0670-4914-ACBA-8DA1AF08A315}" dt="2020-11-09T15:02:14.185" v="24" actId="20577"/>
          <ac:spMkLst>
            <pc:docMk/>
            <pc:sldMk cId="1197938408" sldId="324"/>
            <ac:spMk id="3" creationId="{00000000-0000-0000-0000-000000000000}"/>
          </ac:spMkLst>
        </pc:spChg>
      </pc:sldChg>
      <pc:sldChg chg="modSp add mod">
        <pc:chgData name="Zu, Tianhai (zuti)" userId="ed53172e-a19f-46b4-9500-c0388dd9604a" providerId="ADAL" clId="{6900558C-0670-4914-ACBA-8DA1AF08A315}" dt="2020-11-09T19:56:43.525" v="313" actId="20577"/>
        <pc:sldMkLst>
          <pc:docMk/>
          <pc:sldMk cId="1621242482" sldId="325"/>
        </pc:sldMkLst>
        <pc:spChg chg="mod">
          <ac:chgData name="Zu, Tianhai (zuti)" userId="ed53172e-a19f-46b4-9500-c0388dd9604a" providerId="ADAL" clId="{6900558C-0670-4914-ACBA-8DA1AF08A315}" dt="2020-11-09T19:50:09.400" v="47" actId="20577"/>
          <ac:spMkLst>
            <pc:docMk/>
            <pc:sldMk cId="1621242482" sldId="325"/>
            <ac:spMk id="442" creationId="{00000000-0000-0000-0000-000000000000}"/>
          </ac:spMkLst>
        </pc:spChg>
        <pc:spChg chg="mod">
          <ac:chgData name="Zu, Tianhai (zuti)" userId="ed53172e-a19f-46b4-9500-c0388dd9604a" providerId="ADAL" clId="{6900558C-0670-4914-ACBA-8DA1AF08A315}" dt="2020-11-09T19:56:43.525" v="313" actId="20577"/>
          <ac:spMkLst>
            <pc:docMk/>
            <pc:sldMk cId="1621242482" sldId="325"/>
            <ac:spMk id="44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35398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Lato Light" panose="020F0302020204030203" pitchFamily="34" charset="0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Lato Light" panose="020F0302020204030203" pitchFamily="34" charset="0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Lato Light" panose="020F0302020204030203" pitchFamily="34" charset="0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Lato Light" panose="020F0302020204030203" pitchFamily="34" charset="0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Lato Light" panose="020F0302020204030203" pitchFamily="34" charset="0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Lato Light" panose="020F0302020204030203" pitchFamily="34" charset="0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weather_graphi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6:00</a:t>
            </a:r>
            <a:r>
              <a:rPr lang="en-US" altLang="zh-CN" sz="60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M – 8:00PM: Data Visualization with </a:t>
            </a: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Monaco" panose="020B0509030404040204" pitchFamily="49" charset="0"/>
              </a:rPr>
              <a:t>ggplot2</a:t>
            </a:r>
            <a:endParaRPr lang="en-US" sz="6000" dirty="0">
              <a:solidFill>
                <a:schemeClr val="tx2">
                  <a:lumMod val="75000"/>
                </a:schemeClr>
              </a:solidFill>
              <a:latin typeface="Monaco" panose="020B050903040404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6000" dirty="0">
              <a:solidFill>
                <a:schemeClr val="tx2">
                  <a:lumMod val="75000"/>
                </a:schemeClr>
              </a:solidFill>
            </a:endParaRPr>
          </a:p>
          <a:p>
            <a:pPr marL="6400800" indent="-64008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8:15AM – 9:00PM: Movie Challenge</a:t>
            </a:r>
          </a:p>
          <a:p>
            <a:pPr marL="6400800" indent="-6400800">
              <a:lnSpc>
                <a:spcPct val="100000"/>
              </a:lnSpc>
              <a:spcBef>
                <a:spcPts val="600"/>
              </a:spcBef>
              <a:buNone/>
            </a:pPr>
            <a:endParaRPr lang="en-US" sz="6000" dirty="0">
              <a:solidFill>
                <a:schemeClr val="tx2">
                  <a:lumMod val="75000"/>
                </a:schemeClr>
              </a:solidFill>
            </a:endParaRPr>
          </a:p>
          <a:p>
            <a:pPr marL="6400800" indent="-64008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9:00PM – 9:50PM: </a:t>
            </a:r>
            <a:r>
              <a:rPr lang="en-US" sz="6000">
                <a:solidFill>
                  <a:schemeClr val="tx2">
                    <a:lumMod val="75000"/>
                  </a:schemeClr>
                </a:solidFill>
              </a:rPr>
              <a:t>Coding exercise</a:t>
            </a:r>
          </a:p>
        </p:txBody>
      </p:sp>
    </p:spTree>
    <p:extLst>
      <p:ext uri="{BB962C8B-B14F-4D97-AF65-F5344CB8AC3E}">
        <p14:creationId xmlns:p14="http://schemas.microsoft.com/office/powerpoint/2010/main" val="119793840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ets add “geoms”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13538053" cy="3429001"/>
          </a:xfrm>
          <a:prstGeom prst="rect">
            <a:avLst/>
          </a:prstGeom>
        </p:spPr>
        <p:txBody>
          <a:bodyPr/>
          <a:lstStyle/>
          <a:p>
            <a:r>
              <a:t>lets add “geoms”</a:t>
            </a:r>
          </a:p>
        </p:txBody>
      </p:sp>
      <p:graphicFrame>
        <p:nvGraphicFramePr>
          <p:cNvPr id="165" name="Table"/>
          <p:cNvGraphicFramePr/>
          <p:nvPr/>
        </p:nvGraphicFramePr>
        <p:xfrm>
          <a:off x="15866467" y="-245294"/>
          <a:ext cx="8995241" cy="142065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geom_abline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geom_histogram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geom_jitter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geom_bin2d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geom_label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geom_blank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geom_map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geom_boxplot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geom_path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geom_contour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geom_point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geom_polygon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geom_hex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geom_quantile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geom_crossbar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geom_raster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geom_ribbon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geom_density_2d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geom_rug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geom_dotplot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geom_segment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geom_errorharh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geom_smooth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geom_freqpoly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geom_violin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6" name="We display data with geometric shapes…"/>
          <p:cNvSpPr txBox="1"/>
          <p:nvPr/>
        </p:nvSpPr>
        <p:spPr>
          <a:xfrm>
            <a:off x="1319888" y="3593358"/>
            <a:ext cx="13166517" cy="8907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We display data with geometric shapes</a:t>
            </a:r>
          </a:p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~ 30 built-in </a:t>
            </a:r>
            <a:r>
              <a:rPr dirty="0" err="1">
                <a:latin typeface="Lato Light" panose="020F0302020204030203" pitchFamily="34" charset="0"/>
              </a:rPr>
              <a:t>geoms</a:t>
            </a:r>
            <a:r>
              <a:rPr dirty="0">
                <a:latin typeface="Lato Light" panose="020F0302020204030203" pitchFamily="34" charset="0"/>
              </a:rPr>
              <a:t> (with many more offered by other </a:t>
            </a:r>
            <a:r>
              <a:rPr dirty="0" err="1">
                <a:latin typeface="Lato Light" panose="020F0302020204030203" pitchFamily="34" charset="0"/>
              </a:rPr>
              <a:t>pkgs</a:t>
            </a:r>
            <a:r>
              <a:rPr dirty="0">
                <a:latin typeface="Lato Light" panose="020F0302020204030203" pitchFamily="34" charset="0"/>
              </a:rPr>
              <a:t>)</a:t>
            </a: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dirty="0"/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dirty="0"/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dirty="0"/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dirty="0"/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dirty="0"/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dirty="0"/>
          </a:p>
          <a:p>
            <a: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70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 Light" panose="020F0302020204030203" pitchFamily="34" charset="0"/>
              </a:rPr>
              <a:t>Type</a:t>
            </a:r>
            <a:r>
              <a:rPr dirty="0"/>
              <a:t> </a:t>
            </a:r>
            <a:r>
              <a:rPr sz="6500" i="0" dirty="0" err="1">
                <a:latin typeface="Monaco"/>
                <a:ea typeface="Monaco"/>
                <a:cs typeface="Monaco"/>
                <a:sym typeface="Monaco"/>
              </a:rPr>
              <a:t>geom</a:t>
            </a:r>
            <a:r>
              <a:rPr sz="6500" i="0" dirty="0">
                <a:latin typeface="Monaco"/>
                <a:ea typeface="Monaco"/>
                <a:cs typeface="Monaco"/>
                <a:sym typeface="Monaco"/>
              </a:rPr>
              <a:t>_ </a:t>
            </a:r>
            <a:r>
              <a:rPr sz="6500" i="0" dirty="0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+</a:t>
            </a:r>
            <a:r>
              <a:rPr dirty="0">
                <a:latin typeface="Lato Light" panose="020F0302020204030203" pitchFamily="34" charset="0"/>
              </a:rPr>
              <a:t> tab in the console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univariate geom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13538053" cy="3429001"/>
          </a:xfrm>
          <a:prstGeom prst="rect">
            <a:avLst/>
          </a:prstGeom>
        </p:spPr>
        <p:txBody>
          <a:bodyPr/>
          <a:lstStyle/>
          <a:p>
            <a:r>
              <a:t>univariate geoms</a:t>
            </a:r>
          </a:p>
        </p:txBody>
      </p:sp>
      <p:graphicFrame>
        <p:nvGraphicFramePr>
          <p:cNvPr id="169" name="Table"/>
          <p:cNvGraphicFramePr/>
          <p:nvPr/>
        </p:nvGraphicFramePr>
        <p:xfrm>
          <a:off x="15842839" y="-245294"/>
          <a:ext cx="8995241" cy="142065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geom_abline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geom_histogram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geom_jitter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geom_bin2d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geom_label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geom_blank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geom_map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geom_boxplot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geom_path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geom_contour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geom_point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geom_polygon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geom_hex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geom_quantile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geom_crossbar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geom_raster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geom_ribbon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geom_density_2d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geom_rug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geom_dotplot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geom_segment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geom_errorharh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geom_smooth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geom_freqpoly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geom_violin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70" name="ggplot(data = mpg, aes(x = hwy)) +…"/>
          <p:cNvSpPr txBox="1">
            <a:spLocks noGrp="1"/>
          </p:cNvSpPr>
          <p:nvPr>
            <p:ph type="body" sz="half" idx="1"/>
          </p:nvPr>
        </p:nvSpPr>
        <p:spPr>
          <a:xfrm>
            <a:off x="-29930" y="3338418"/>
            <a:ext cx="15456628" cy="438262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hwy</a:t>
            </a:r>
            <a:r>
              <a:rPr dirty="0"/>
              <a:t>)) +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geom_histogram</a:t>
            </a:r>
            <a:r>
              <a:rPr dirty="0"/>
              <a:t>()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hwy</a:t>
            </a:r>
            <a:r>
              <a:rPr dirty="0"/>
              <a:t>)) +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geom_freqpoly</a:t>
            </a:r>
            <a:r>
              <a:rPr dirty="0"/>
              <a:t>()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hwy</a:t>
            </a:r>
            <a:r>
              <a:rPr dirty="0"/>
              <a:t>)) +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geom_density</a:t>
            </a:r>
            <a:r>
              <a:rPr dirty="0"/>
              <a:t>()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8" y="8904465"/>
            <a:ext cx="4890918" cy="3345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33" y="8904951"/>
            <a:ext cx="4889501" cy="3345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011" y="8904951"/>
            <a:ext cx="4889501" cy="3345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univariate geom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13538053" cy="3429001"/>
          </a:xfrm>
          <a:prstGeom prst="rect">
            <a:avLst/>
          </a:prstGeom>
        </p:spPr>
        <p:txBody>
          <a:bodyPr/>
          <a:lstStyle/>
          <a:p>
            <a:r>
              <a:t>univariate geoms</a:t>
            </a:r>
          </a:p>
        </p:txBody>
      </p:sp>
      <p:graphicFrame>
        <p:nvGraphicFramePr>
          <p:cNvPr id="176" name="Table"/>
          <p:cNvGraphicFramePr/>
          <p:nvPr/>
        </p:nvGraphicFramePr>
        <p:xfrm>
          <a:off x="15866467" y="-245294"/>
          <a:ext cx="8995241" cy="142065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geom_abline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geom_histogram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geom_jitter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geom_bin2d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geom_label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geom_blank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geom_map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geom_boxplot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geom_path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geom_contour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geom_point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geom_polygon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geom_hex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geom_quantile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geom_crossbar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geom_raster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geom_ribbon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geom_density_2d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geom_rug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geom_dotplot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geom_segment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geom_errorharh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geom_smooth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geom_freqpoly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geom_violin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77" name="ggplot(data = mpg, aes(x = class)) +…"/>
          <p:cNvSpPr txBox="1">
            <a:spLocks noGrp="1"/>
          </p:cNvSpPr>
          <p:nvPr>
            <p:ph type="body" sz="quarter" idx="1"/>
          </p:nvPr>
        </p:nvSpPr>
        <p:spPr>
          <a:xfrm>
            <a:off x="-29930" y="3338418"/>
            <a:ext cx="15456628" cy="161031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6" indent="13716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class)) +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geom_bar</a:t>
            </a:r>
            <a:r>
              <a:rPr dirty="0"/>
              <a:t>()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7" y="5532345"/>
            <a:ext cx="10833460" cy="7411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univariate geom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13538053" cy="3429001"/>
          </a:xfrm>
          <a:prstGeom prst="rect">
            <a:avLst/>
          </a:prstGeom>
        </p:spPr>
        <p:txBody>
          <a:bodyPr/>
          <a:lstStyle/>
          <a:p>
            <a:r>
              <a:t>univariate geoms</a:t>
            </a:r>
          </a:p>
        </p:txBody>
      </p:sp>
      <p:graphicFrame>
        <p:nvGraphicFramePr>
          <p:cNvPr id="181" name="Table"/>
          <p:cNvGraphicFramePr/>
          <p:nvPr/>
        </p:nvGraphicFramePr>
        <p:xfrm>
          <a:off x="15866467" y="-245294"/>
          <a:ext cx="8995241" cy="142065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geom_abline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geom_histogram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geom_jitter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geom_bin2d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geom_label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geom_blank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geom_map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geom_boxplot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geom_path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geom_contour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geom_point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geom_polygon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geom_hex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geom_quantile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geom_crossbar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geom_raster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geom_ribbon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geom_density_2d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geom_rug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geom_dotplot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geom_segment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geom_errorharh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geom_smooth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geom_freqpoly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geom_violin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82" name="ggplot(data = mpg, aes(x = class)) +…"/>
          <p:cNvSpPr txBox="1">
            <a:spLocks noGrp="1"/>
          </p:cNvSpPr>
          <p:nvPr>
            <p:ph type="body" sz="quarter" idx="1"/>
          </p:nvPr>
        </p:nvSpPr>
        <p:spPr>
          <a:xfrm>
            <a:off x="-29930" y="3338418"/>
            <a:ext cx="15456628" cy="161031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6" indent="13716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15151">
                    <a:alpha val="30000"/>
                  </a:srgbClr>
                </a:solidFill>
              </a:rPr>
              <a:t>ggplot(data = mpg, </a:t>
            </a:r>
            <a:r>
              <a:t>aes(x = class)</a:t>
            </a:r>
            <a:r>
              <a:rPr>
                <a:solidFill>
                  <a:srgbClr val="515151">
                    <a:alpha val="30384"/>
                  </a:srgbClr>
                </a:solidFill>
              </a:rPr>
              <a:t>) +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300">
                <a:solidFill>
                  <a:srgbClr val="515151">
                    <a:alpha val="30384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geom_bar()</a:t>
            </a:r>
          </a:p>
        </p:txBody>
      </p:sp>
      <p:sp>
        <p:nvSpPr>
          <p:cNvPr id="183" name="Line"/>
          <p:cNvSpPr/>
          <p:nvPr/>
        </p:nvSpPr>
        <p:spPr>
          <a:xfrm flipH="1">
            <a:off x="6169796" y="4338133"/>
            <a:ext cx="930195" cy="2203746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" name="This is called an aesthetic mapping argument…"/>
          <p:cNvSpPr txBox="1"/>
          <p:nvPr/>
        </p:nvSpPr>
        <p:spPr>
          <a:xfrm>
            <a:off x="1319888" y="6496083"/>
            <a:ext cx="12964154" cy="6004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3008" indent="-453008" algn="l" defTabSz="438911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This is called an </a:t>
            </a:r>
            <a:r>
              <a:rPr b="1" dirty="0"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aes</a:t>
            </a:r>
            <a:r>
              <a:rPr dirty="0">
                <a:latin typeface="Lato Light" panose="020F0302020204030203" pitchFamily="34" charset="0"/>
              </a:rPr>
              <a:t>thetic mapping argument</a:t>
            </a:r>
          </a:p>
          <a:p>
            <a:pPr marL="453008" indent="-453008" algn="l" defTabSz="438911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Every </a:t>
            </a:r>
            <a:r>
              <a:rPr dirty="0" err="1">
                <a:latin typeface="Lato Light" panose="020F0302020204030203" pitchFamily="34" charset="0"/>
              </a:rPr>
              <a:t>geom</a:t>
            </a:r>
            <a:r>
              <a:rPr dirty="0">
                <a:latin typeface="Lato Light" panose="020F0302020204030203" pitchFamily="34" charset="0"/>
              </a:rPr>
              <a:t> requires a mapping argument</a:t>
            </a:r>
          </a:p>
          <a:p>
            <a:pPr marL="1160144" lvl="1" indent="-453008" algn="l" defTabSz="438911">
              <a:lnSpc>
                <a:spcPct val="150000"/>
              </a:lnSpc>
              <a:spcBef>
                <a:spcPts val="1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Some </a:t>
            </a:r>
            <a:r>
              <a:rPr dirty="0" err="1">
                <a:latin typeface="Lato Light" panose="020F0302020204030203" pitchFamily="34" charset="0"/>
              </a:rPr>
              <a:t>geoms</a:t>
            </a:r>
            <a:r>
              <a:rPr dirty="0">
                <a:latin typeface="Lato Light" panose="020F0302020204030203" pitchFamily="34" charset="0"/>
              </a:rPr>
              <a:t> require just one (x variable)</a:t>
            </a:r>
          </a:p>
          <a:p>
            <a:pPr marL="1160144" lvl="1" indent="-453008" algn="l" defTabSz="438911">
              <a:lnSpc>
                <a:spcPct val="150000"/>
              </a:lnSpc>
              <a:spcBef>
                <a:spcPts val="1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While other </a:t>
            </a:r>
            <a:r>
              <a:rPr dirty="0" err="1">
                <a:latin typeface="Lato Light" panose="020F0302020204030203" pitchFamily="34" charset="0"/>
              </a:rPr>
              <a:t>geoms</a:t>
            </a:r>
            <a:r>
              <a:rPr dirty="0">
                <a:latin typeface="Lato Light" panose="020F0302020204030203" pitchFamily="34" charset="0"/>
              </a:rPr>
              <a:t> require two (x &amp; y variable)</a:t>
            </a:r>
          </a:p>
          <a:p>
            <a:pPr marL="438911" indent="-438911" algn="l" defTabSz="438911">
              <a:lnSpc>
                <a:spcPct val="150000"/>
              </a:lnSpc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Bivariate geom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13538053" cy="3429001"/>
          </a:xfrm>
          <a:prstGeom prst="rect">
            <a:avLst/>
          </a:prstGeom>
        </p:spPr>
        <p:txBody>
          <a:bodyPr/>
          <a:lstStyle/>
          <a:p>
            <a:r>
              <a:t>Bivariate geoms</a:t>
            </a:r>
          </a:p>
        </p:txBody>
      </p:sp>
      <p:graphicFrame>
        <p:nvGraphicFramePr>
          <p:cNvPr id="187" name="Table"/>
          <p:cNvGraphicFramePr/>
          <p:nvPr/>
        </p:nvGraphicFramePr>
        <p:xfrm>
          <a:off x="15842839" y="-245294"/>
          <a:ext cx="8995241" cy="142065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geom_abline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geom_histogram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geom_jitter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geom_bin2d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geom_label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geom_blank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geom_map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geom_boxplot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geom_path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geom_contour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geom_point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geom_polygon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geom_hex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geom_quantile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geom_crossbar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geom_raster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geom_ribbon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geom_density_2d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geom_rug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geom_dotplot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geom_segment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geom_errorharh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geom_smooth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>
                              <a:alpha val="30000"/>
                            </a:srgbClr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geom_freqpoly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geom_violin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88" name="ggplot(data = mpg, aes(x = displ, y = hwy)) +…"/>
          <p:cNvSpPr txBox="1">
            <a:spLocks noGrp="1"/>
          </p:cNvSpPr>
          <p:nvPr>
            <p:ph type="body" sz="half" idx="1"/>
          </p:nvPr>
        </p:nvSpPr>
        <p:spPr>
          <a:xfrm>
            <a:off x="-29930" y="3338418"/>
            <a:ext cx="15456628" cy="438262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 +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()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class, y = </a:t>
            </a:r>
            <a:r>
              <a:rPr dirty="0" err="1"/>
              <a:t>hwy</a:t>
            </a:r>
            <a:r>
              <a:rPr dirty="0"/>
              <a:t>)) +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geom_boxplot</a:t>
            </a:r>
            <a:r>
              <a:rPr dirty="0"/>
              <a:t>()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class, y = </a:t>
            </a:r>
            <a:r>
              <a:rPr dirty="0" err="1"/>
              <a:t>hwy</a:t>
            </a:r>
            <a:r>
              <a:rPr dirty="0"/>
              <a:t>)) +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geom_violin</a:t>
            </a:r>
            <a:r>
              <a:rPr dirty="0"/>
              <a:t>()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68" y="8966421"/>
            <a:ext cx="4889501" cy="3345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128" y="8966421"/>
            <a:ext cx="4889501" cy="3345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103" y="8966421"/>
            <a:ext cx="4889501" cy="3345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194" name="Create a chart that illustrates the distribution of the cty vari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rPr dirty="0"/>
              <a:t>Create a chart that illustrates the distribution of the </a:t>
            </a:r>
            <a:r>
              <a:rPr dirty="0" err="1">
                <a:latin typeface="Monaco" panose="020B0509030404040204" pitchFamily="49" charset="0"/>
                <a:ea typeface="Consolas"/>
                <a:cs typeface="Consolas"/>
                <a:sym typeface="Consolas"/>
              </a:rPr>
              <a:t>cty</a:t>
            </a:r>
            <a:r>
              <a:rPr dirty="0"/>
              <a:t> variable</a:t>
            </a:r>
          </a:p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rPr dirty="0"/>
              <a:t>Create a chart that shows the number of observations for each </a:t>
            </a:r>
            <a:r>
              <a:rPr dirty="0">
                <a:latin typeface="Monaco" panose="020B0509030404040204" pitchFamily="49" charset="0"/>
                <a:ea typeface="Consolas"/>
                <a:cs typeface="Consolas"/>
                <a:sym typeface="Consolas"/>
              </a:rPr>
              <a:t>manufacturer</a:t>
            </a:r>
          </a:p>
          <a:p>
            <a:pPr marL="1333500" indent="-1333500">
              <a:buSzPct val="100000"/>
              <a:buAutoNum type="arabicPeriod"/>
              <a:defRPr sz="8000">
                <a:solidFill>
                  <a:srgbClr val="005493"/>
                </a:solidFill>
              </a:defRPr>
            </a:pPr>
            <a:r>
              <a:rPr dirty="0"/>
              <a:t>Create a scatter plot of </a:t>
            </a:r>
            <a:r>
              <a:rPr dirty="0" err="1">
                <a:latin typeface="Monaco" panose="020B0509030404040204" pitchFamily="49" charset="0"/>
                <a:ea typeface="Consolas"/>
                <a:cs typeface="Consolas"/>
                <a:sym typeface="Consolas"/>
              </a:rPr>
              <a:t>cty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/>
              <a:t>vs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dirty="0" err="1">
                <a:latin typeface="Monaco" panose="020B0509030404040204" pitchFamily="49" charset="0"/>
                <a:ea typeface="Consolas"/>
                <a:cs typeface="Consolas"/>
                <a:sym typeface="Consolas"/>
              </a:rPr>
              <a:t>displ</a:t>
            </a:r>
            <a:r>
              <a:rPr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197" name="# distribution of cty variable…"/>
          <p:cNvSpPr txBox="1">
            <a:spLocks noGrp="1"/>
          </p:cNvSpPr>
          <p:nvPr>
            <p:ph type="body" idx="1"/>
          </p:nvPr>
        </p:nvSpPr>
        <p:spPr>
          <a:xfrm>
            <a:off x="474" y="3908559"/>
            <a:ext cx="23753530" cy="7797365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distribution of cty variable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aes(x = cty)) +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geom_histogram()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number of observations for each manufacturer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aes(x = manufacturer)) +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geom_bar()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515151"/>
              </a:solidFill>
            </a:endParaRP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515151"/>
              </a:solidFill>
            </a:endParaRP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scatter plot for cty vs displ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aes(x = displ, y = cty)) +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geom_point()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non-mapping aesthetic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non-mapping aesthetics</a:t>
            </a:r>
          </a:p>
        </p:txBody>
      </p:sp>
      <p:sp>
        <p:nvSpPr>
          <p:cNvPr id="200" name="We can also change other visual aesthetics in our graphics…"/>
          <p:cNvSpPr txBox="1"/>
          <p:nvPr/>
        </p:nvSpPr>
        <p:spPr>
          <a:xfrm>
            <a:off x="15628303" y="3342219"/>
            <a:ext cx="8748044" cy="9454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467165" indent="-467165" algn="l" defTabSz="452627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27000" algn="l"/>
                <a:tab pos="444500" algn="l"/>
              </a:tabLst>
              <a:defRPr sz="4059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We can also change other visual aesthetics in our graphics</a:t>
            </a:r>
          </a:p>
          <a:p>
            <a:pPr marL="1196399" lvl="1" indent="-467165" algn="l" defTabSz="452627">
              <a:lnSpc>
                <a:spcPct val="150000"/>
              </a:lnSpc>
              <a:spcBef>
                <a:spcPts val="1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44500" algn="l"/>
              </a:tabLst>
              <a:defRPr sz="4059">
                <a:solidFill>
                  <a:srgbClr val="0433FF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color</a:t>
            </a:r>
          </a:p>
          <a:p>
            <a:pPr marL="1196399" lvl="1" indent="-467165" algn="l" defTabSz="452627">
              <a:lnSpc>
                <a:spcPct val="150000"/>
              </a:lnSpc>
              <a:spcBef>
                <a:spcPts val="1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44500" algn="l"/>
              </a:tabLst>
              <a:defRPr sz="6435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size</a:t>
            </a:r>
          </a:p>
          <a:p>
            <a:pPr marL="1196399" lvl="1" indent="-467165" algn="l" defTabSz="452627">
              <a:lnSpc>
                <a:spcPct val="150000"/>
              </a:lnSpc>
              <a:spcBef>
                <a:spcPts val="1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44500" algn="l"/>
              </a:tabLst>
              <a:defRPr sz="4059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sh</a:t>
            </a:r>
            <a:r>
              <a:rPr lang="en-US" dirty="0">
                <a:latin typeface="Lato Light" panose="020F0302020204030203" pitchFamily="34" charset="0"/>
              </a:rPr>
              <a:t>a</a:t>
            </a:r>
            <a:r>
              <a:rPr dirty="0">
                <a:latin typeface="Lato Light" panose="020F0302020204030203" pitchFamily="34" charset="0"/>
              </a:rPr>
              <a:t>pe (0-25 </a:t>
            </a:r>
            <a:r>
              <a:rPr sz="3465" dirty="0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?</a:t>
            </a:r>
            <a:r>
              <a:rPr sz="3465" dirty="0" err="1">
                <a:latin typeface="Monaco"/>
                <a:ea typeface="Monaco"/>
                <a:cs typeface="Monaco"/>
                <a:sym typeface="Monaco"/>
              </a:rPr>
              <a:t>pch</a:t>
            </a:r>
            <a:r>
              <a:rPr dirty="0">
                <a:latin typeface="Lato Light" panose="020F0302020204030203" pitchFamily="34" charset="0"/>
              </a:rPr>
              <a:t>)</a:t>
            </a:r>
          </a:p>
          <a:p>
            <a:pPr marL="1196399" lvl="1" indent="-467165" algn="l" defTabSz="452627">
              <a:lnSpc>
                <a:spcPct val="150000"/>
              </a:lnSpc>
              <a:spcBef>
                <a:spcPts val="1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44500" algn="l"/>
              </a:tabLst>
              <a:defRPr sz="4059">
                <a:solidFill>
                  <a:srgbClr val="5A5F5E">
                    <a:alpha val="30360"/>
                  </a:srgbClr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opacity</a:t>
            </a:r>
          </a:p>
          <a:p>
            <a:pPr marL="452627" indent="-452627" algn="l" defTabSz="452627">
              <a:lnSpc>
                <a:spcPct val="150000"/>
              </a:lnSpc>
              <a:tabLst>
                <a:tab pos="127000" algn="l"/>
                <a:tab pos="444500" algn="l"/>
              </a:tabLst>
              <a:defRPr sz="4059">
                <a:solidFill>
                  <a:srgbClr val="5A5F5E"/>
                </a:solidFill>
              </a:defRPr>
            </a:pPr>
            <a:endParaRPr dirty="0"/>
          </a:p>
          <a:p>
            <a:pPr marL="452627" indent="-452627" defTabSz="452627">
              <a:lnSpc>
                <a:spcPct val="150000"/>
              </a:lnSpc>
              <a:tabLst>
                <a:tab pos="127000" algn="l"/>
                <a:tab pos="444500" algn="l"/>
              </a:tabLst>
              <a:defRPr sz="4059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 Light" panose="020F0302020204030203" pitchFamily="34" charset="0"/>
              </a:rPr>
              <a:t>Lots of </a:t>
            </a:r>
            <a:r>
              <a:rPr dirty="0">
                <a:solidFill>
                  <a:srgbClr val="0433FF"/>
                </a:solidFill>
                <a:latin typeface="Lato Light" panose="020F0302020204030203" pitchFamily="34" charset="0"/>
              </a:rPr>
              <a:t>c</a:t>
            </a:r>
            <a:r>
              <a:rPr dirty="0">
                <a:solidFill>
                  <a:srgbClr val="FF2600"/>
                </a:solidFill>
                <a:latin typeface="Lato Light" panose="020F0302020204030203" pitchFamily="34" charset="0"/>
              </a:rPr>
              <a:t>o</a:t>
            </a:r>
            <a:r>
              <a:rPr dirty="0">
                <a:solidFill>
                  <a:srgbClr val="942192"/>
                </a:solidFill>
                <a:latin typeface="Lato Light" panose="020F0302020204030203" pitchFamily="34" charset="0"/>
              </a:rPr>
              <a:t>l</a:t>
            </a:r>
            <a:r>
              <a:rPr dirty="0">
                <a:solidFill>
                  <a:srgbClr val="00F900"/>
                </a:solidFill>
                <a:latin typeface="Lato Light" panose="020F0302020204030203" pitchFamily="34" charset="0"/>
              </a:rPr>
              <a:t>o</a:t>
            </a:r>
            <a:r>
              <a:rPr dirty="0">
                <a:solidFill>
                  <a:srgbClr val="AA7942"/>
                </a:solidFill>
                <a:latin typeface="Lato Light" panose="020F0302020204030203" pitchFamily="34" charset="0"/>
              </a:rPr>
              <a:t>r</a:t>
            </a:r>
            <a:r>
              <a:rPr dirty="0">
                <a:latin typeface="Lato Light" panose="020F0302020204030203" pitchFamily="34" charset="0"/>
              </a:rPr>
              <a:t> and sh</a:t>
            </a:r>
            <a:r>
              <a:rPr lang="en-US" dirty="0">
                <a:latin typeface="Lato Light" panose="020F0302020204030203" pitchFamily="34" charset="0"/>
              </a:rPr>
              <a:t>a</a:t>
            </a:r>
            <a:r>
              <a:rPr dirty="0">
                <a:latin typeface="Lato Light" panose="020F0302020204030203" pitchFamily="34" charset="0"/>
              </a:rPr>
              <a:t>pe options; just google and you’ll find plenty of references</a:t>
            </a:r>
          </a:p>
        </p:txBody>
      </p:sp>
      <p:sp>
        <p:nvSpPr>
          <p:cNvPr id="201" name="ggplot(data = mpg, aes(x = displ, y = hwy)) +…"/>
          <p:cNvSpPr txBox="1">
            <a:spLocks noGrp="1"/>
          </p:cNvSpPr>
          <p:nvPr>
            <p:ph type="body" sz="quarter" idx="1"/>
          </p:nvPr>
        </p:nvSpPr>
        <p:spPr>
          <a:xfrm>
            <a:off x="-29930" y="3338418"/>
            <a:ext cx="15891528" cy="2032107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1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 +</a:t>
            </a:r>
          </a:p>
          <a:p>
            <a:pPr marL="0" lvl="4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1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(color = "blue", size = 2, shape = 17, alpha = .5)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77" y="5675656"/>
            <a:ext cx="11121313" cy="7608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non-mapping aesthetic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non-mapping aesthetics</a:t>
            </a:r>
          </a:p>
        </p:txBody>
      </p:sp>
      <p:sp>
        <p:nvSpPr>
          <p:cNvPr id="205" name="We can also change other visual aesthetics in our graphics…"/>
          <p:cNvSpPr txBox="1"/>
          <p:nvPr/>
        </p:nvSpPr>
        <p:spPr>
          <a:xfrm>
            <a:off x="15628303" y="3342219"/>
            <a:ext cx="8748044" cy="6352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We can also change other visual aesthetics in our graphics</a:t>
            </a:r>
          </a:p>
          <a:p>
            <a:pPr marL="1208484" lvl="1" indent="-471884" algn="l" defTabSz="457200">
              <a:lnSpc>
                <a:spcPct val="150000"/>
              </a:lnSpc>
              <a:spcBef>
                <a:spcPts val="2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0433FF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color</a:t>
            </a:r>
          </a:p>
          <a:p>
            <a:pPr marL="1208484" lvl="1" indent="-471884" algn="l" defTabSz="457200">
              <a:lnSpc>
                <a:spcPct val="150000"/>
              </a:lnSpc>
              <a:spcBef>
                <a:spcPts val="2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size</a:t>
            </a:r>
          </a:p>
          <a:p>
            <a:pPr marL="1208484" lvl="1" indent="-471884" algn="l" defTabSz="457200">
              <a:lnSpc>
                <a:spcPct val="150000"/>
              </a:lnSpc>
              <a:spcBef>
                <a:spcPts val="2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 err="1">
                <a:latin typeface="Lato Light" panose="020F0302020204030203" pitchFamily="34" charset="0"/>
              </a:rPr>
              <a:t>sh△pe</a:t>
            </a:r>
            <a:endParaRPr dirty="0">
              <a:latin typeface="Lato Light" panose="020F0302020204030203" pitchFamily="34" charset="0"/>
            </a:endParaRPr>
          </a:p>
          <a:p>
            <a:pPr marL="1208484" lvl="1" indent="-471884" algn="l" defTabSz="457200">
              <a:lnSpc>
                <a:spcPct val="150000"/>
              </a:lnSpc>
              <a:spcBef>
                <a:spcPts val="2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>
                    <a:alpha val="30360"/>
                  </a:srgbClr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opacity</a:t>
            </a:r>
          </a:p>
        </p:txBody>
      </p:sp>
      <p:sp>
        <p:nvSpPr>
          <p:cNvPr id="206" name="ggplot(data = mpg, aes(x = displ, y = hwy)) +…"/>
          <p:cNvSpPr txBox="1">
            <a:spLocks noGrp="1"/>
          </p:cNvSpPr>
          <p:nvPr>
            <p:ph type="body" sz="quarter" idx="1"/>
          </p:nvPr>
        </p:nvSpPr>
        <p:spPr>
          <a:xfrm>
            <a:off x="-29930" y="3338418"/>
            <a:ext cx="15891528" cy="2032107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100">
                <a:solidFill>
                  <a:srgbClr val="515151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aes(x = displ, y = hwy)) +</a:t>
            </a:r>
          </a:p>
          <a:p>
            <a:pPr marL="0" lvl="4" indent="9144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100">
                <a:solidFill>
                  <a:srgbClr val="515151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geom_point(color = "blue", size = 2, shape = 17, alpha = .5)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77" y="5675656"/>
            <a:ext cx="11121313" cy="760833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Why are some points darker than others?…"/>
          <p:cNvSpPr txBox="1"/>
          <p:nvPr/>
        </p:nvSpPr>
        <p:spPr>
          <a:xfrm>
            <a:off x="14460937" y="10010605"/>
            <a:ext cx="9891783" cy="6352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17921" indent="-517921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Why are some points darker than others?</a:t>
            </a:r>
          </a:p>
          <a:p>
            <a:pPr marL="517921" indent="-517921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Try </a:t>
            </a:r>
            <a:r>
              <a:rPr sz="3700" dirty="0" err="1">
                <a:latin typeface="Consolas"/>
                <a:ea typeface="Consolas"/>
                <a:cs typeface="Consolas"/>
                <a:sym typeface="Consolas"/>
              </a:rPr>
              <a:t>geom_jitter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in place of </a:t>
            </a:r>
            <a:r>
              <a:rPr sz="3700" dirty="0" err="1">
                <a:latin typeface="Consolas"/>
                <a:ea typeface="Consolas"/>
                <a:cs typeface="Consolas"/>
                <a:sym typeface="Consolas"/>
              </a:rPr>
              <a:t>geom_point</a:t>
            </a:r>
            <a:endParaRPr sz="3700" dirty="0">
              <a:latin typeface="Consolas"/>
              <a:ea typeface="Consolas"/>
              <a:cs typeface="Consolas"/>
              <a:sym typeface="Consolas"/>
            </a:endParaRPr>
          </a:p>
          <a:p>
            <a:pPr marL="517921" indent="-517921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What do you think </a:t>
            </a:r>
            <a:r>
              <a:rPr sz="3700" dirty="0" err="1">
                <a:latin typeface="Consolas"/>
                <a:ea typeface="Consolas"/>
                <a:cs typeface="Consolas"/>
                <a:sym typeface="Consolas"/>
              </a:rPr>
              <a:t>geom_jitter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does?</a:t>
            </a:r>
          </a:p>
        </p:txBody>
      </p:sp>
      <p:sp>
        <p:nvSpPr>
          <p:cNvPr id="209" name="Line"/>
          <p:cNvSpPr/>
          <p:nvPr/>
        </p:nvSpPr>
        <p:spPr>
          <a:xfrm flipH="1" flipV="1">
            <a:off x="11740116" y="9613142"/>
            <a:ext cx="2578766" cy="695138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0" name="Line"/>
          <p:cNvSpPr/>
          <p:nvPr/>
        </p:nvSpPr>
        <p:spPr>
          <a:xfrm flipH="1">
            <a:off x="10973686" y="10435279"/>
            <a:ext cx="3354887" cy="576434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dding a 3rd dimension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adding a 3</a:t>
            </a:r>
            <a:r>
              <a:rPr sz="5000" u="sng" cap="small" baseline="100000"/>
              <a:t>rd</a:t>
            </a:r>
            <a:r>
              <a:t> dimension</a:t>
            </a:r>
          </a:p>
        </p:txBody>
      </p:sp>
      <p:sp>
        <p:nvSpPr>
          <p:cNvPr id="213" name="ggplot(data = mpg, aes(x = displ, y = hwy)) +…"/>
          <p:cNvSpPr txBox="1">
            <a:spLocks noGrp="1"/>
          </p:cNvSpPr>
          <p:nvPr>
            <p:ph type="body" sz="quarter" idx="1"/>
          </p:nvPr>
        </p:nvSpPr>
        <p:spPr>
          <a:xfrm>
            <a:off x="-29930" y="3338418"/>
            <a:ext cx="15400510" cy="1744234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6" indent="1371600" defTabSz="457200">
              <a:spcBef>
                <a:spcPts val="0"/>
              </a:spcBef>
              <a:buSzTx/>
              <a:buNone/>
              <a:defRPr sz="3100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 +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1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color = "blue"</a:t>
            </a:r>
            <a:r>
              <a:rPr dirty="0"/>
              <a:t>)</a:t>
            </a:r>
          </a:p>
        </p:txBody>
      </p:sp>
      <p:sp>
        <p:nvSpPr>
          <p:cNvPr id="214" name="ggplot(data = mpg, aes(x = displ, y = hwy, color = class)) +…"/>
          <p:cNvSpPr txBox="1"/>
          <p:nvPr/>
        </p:nvSpPr>
        <p:spPr>
          <a:xfrm>
            <a:off x="-29930" y="8592673"/>
            <a:ext cx="15400510" cy="187289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515151">
                    <a:alpha val="50000"/>
                  </a:srgbClr>
                </a:solidFill>
              </a:rPr>
              <a:t>ggplot</a:t>
            </a:r>
            <a:r>
              <a:rPr dirty="0">
                <a:solidFill>
                  <a:srgbClr val="515151">
                    <a:alpha val="50000"/>
                  </a:srgbClr>
                </a:solidFill>
              </a:rPr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, </a:t>
            </a:r>
            <a:r>
              <a:rPr dirty="0">
                <a:solidFill>
                  <a:srgbClr val="000000"/>
                </a:solidFill>
              </a:rPr>
              <a:t>color = class</a:t>
            </a:r>
            <a:r>
              <a:rPr dirty="0"/>
              <a:t>)</a:t>
            </a:r>
            <a:r>
              <a:rPr dirty="0">
                <a:solidFill>
                  <a:srgbClr val="515151">
                    <a:alpha val="50000"/>
                  </a:srgbClr>
                </a:solidFill>
              </a:rPr>
              <a:t>) +</a:t>
            </a:r>
          </a:p>
          <a:p>
            <a:pPr lvl="6" algn="l" defTabSz="457200">
              <a:defRPr sz="3000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()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562" y="2920076"/>
            <a:ext cx="6966559" cy="476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408" y="8048717"/>
            <a:ext cx="8385382" cy="573662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y moving the color argument to within aes(), we can map…"/>
          <p:cNvSpPr txBox="1"/>
          <p:nvPr/>
        </p:nvSpPr>
        <p:spPr>
          <a:xfrm>
            <a:off x="496834" y="6016926"/>
            <a:ext cx="16243229" cy="16414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>
                <a:latin typeface="Lato Light" panose="020F0302020204030203" pitchFamily="34" charset="0"/>
              </a:rPr>
              <a:t>By moving the </a:t>
            </a:r>
            <a:r>
              <a:rPr sz="4000" dirty="0"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argument to within </a:t>
            </a:r>
            <a:r>
              <a:rPr sz="3500" dirty="0" err="1"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sz="3500" dirty="0"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dirty="0"/>
              <a:t>, </a:t>
            </a:r>
            <a:r>
              <a:rPr dirty="0">
                <a:latin typeface="Lato Light" panose="020F0302020204030203" pitchFamily="34" charset="0"/>
              </a:rPr>
              <a:t>we can map</a:t>
            </a:r>
          </a:p>
          <a:p>
            <a:pPr algn="l"/>
            <a:r>
              <a:rPr dirty="0">
                <a:latin typeface="Lato Light" panose="020F0302020204030203" pitchFamily="34" charset="0"/>
              </a:rPr>
              <a:t>a 3rd variable to our plot</a:t>
            </a:r>
            <a:r>
              <a:rPr dirty="0"/>
              <a:t> </a:t>
            </a:r>
          </a:p>
        </p:txBody>
      </p:sp>
      <p:sp>
        <p:nvSpPr>
          <p:cNvPr id="218" name="Line"/>
          <p:cNvSpPr/>
          <p:nvPr/>
        </p:nvSpPr>
        <p:spPr>
          <a:xfrm>
            <a:off x="9315745" y="6957832"/>
            <a:ext cx="2881240" cy="1845955"/>
          </a:xfrm>
          <a:prstGeom prst="line">
            <a:avLst/>
          </a:prstGeom>
          <a:ln w="38100" cap="rnd">
            <a:solidFill>
              <a:srgbClr val="808785">
                <a:alpha val="59675"/>
              </a:srgbClr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9" name="Line"/>
          <p:cNvSpPr/>
          <p:nvPr/>
        </p:nvSpPr>
        <p:spPr>
          <a:xfrm>
            <a:off x="6130426" y="4914327"/>
            <a:ext cx="1880321" cy="1189938"/>
          </a:xfrm>
          <a:prstGeom prst="line">
            <a:avLst/>
          </a:prstGeom>
          <a:ln w="38100" cap="rnd">
            <a:solidFill>
              <a:srgbClr val="808785">
                <a:alpha val="59675"/>
              </a:srgbClr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visualization"/>
          <p:cNvSpPr txBox="1">
            <a:spLocks noGrp="1"/>
          </p:cNvSpPr>
          <p:nvPr>
            <p:ph type="ctrTitle"/>
          </p:nvPr>
        </p:nvSpPr>
        <p:spPr>
          <a:xfrm>
            <a:off x="666750" y="287020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r>
              <a:t>visualization</a:t>
            </a:r>
          </a:p>
        </p:txBody>
      </p:sp>
      <p:sp>
        <p:nvSpPr>
          <p:cNvPr id="120" name="Rounded Rectangle"/>
          <p:cNvSpPr/>
          <p:nvPr/>
        </p:nvSpPr>
        <p:spPr>
          <a:xfrm>
            <a:off x="9345287" y="8640475"/>
            <a:ext cx="5887632" cy="2960979"/>
          </a:xfrm>
          <a:prstGeom prst="roundRect">
            <a:avLst>
              <a:gd name="adj" fmla="val 6434"/>
            </a:avLst>
          </a:prstGeom>
          <a:solidFill>
            <a:srgbClr val="B4B4B4">
              <a:alpha val="236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Get"/>
          <p:cNvSpPr txBox="1"/>
          <p:nvPr/>
        </p:nvSpPr>
        <p:spPr>
          <a:xfrm>
            <a:off x="5462520" y="9737922"/>
            <a:ext cx="8763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Get</a:t>
            </a:r>
          </a:p>
        </p:txBody>
      </p:sp>
      <p:sp>
        <p:nvSpPr>
          <p:cNvPr id="122" name="Clean"/>
          <p:cNvSpPr txBox="1"/>
          <p:nvPr/>
        </p:nvSpPr>
        <p:spPr>
          <a:xfrm>
            <a:off x="7447146" y="9737922"/>
            <a:ext cx="12627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Clean</a:t>
            </a:r>
          </a:p>
        </p:txBody>
      </p:sp>
      <p:sp>
        <p:nvSpPr>
          <p:cNvPr id="123" name="Transform"/>
          <p:cNvSpPr txBox="1"/>
          <p:nvPr/>
        </p:nvSpPr>
        <p:spPr>
          <a:xfrm>
            <a:off x="9977194" y="9737922"/>
            <a:ext cx="214803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Transform</a:t>
            </a:r>
          </a:p>
        </p:txBody>
      </p:sp>
      <p:sp>
        <p:nvSpPr>
          <p:cNvPr id="124" name="Visualize"/>
          <p:cNvSpPr txBox="1"/>
          <p:nvPr/>
        </p:nvSpPr>
        <p:spPr>
          <a:xfrm>
            <a:off x="12735244" y="8627776"/>
            <a:ext cx="205948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Visualize</a:t>
            </a:r>
          </a:p>
        </p:txBody>
      </p:sp>
      <p:sp>
        <p:nvSpPr>
          <p:cNvPr id="125" name="Model"/>
          <p:cNvSpPr txBox="1"/>
          <p:nvPr/>
        </p:nvSpPr>
        <p:spPr>
          <a:xfrm>
            <a:off x="12847008" y="10959329"/>
            <a:ext cx="138405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Model</a:t>
            </a:r>
          </a:p>
        </p:txBody>
      </p:sp>
      <p:sp>
        <p:nvSpPr>
          <p:cNvPr id="126" name="Communicate"/>
          <p:cNvSpPr txBox="1"/>
          <p:nvPr/>
        </p:nvSpPr>
        <p:spPr>
          <a:xfrm>
            <a:off x="16048077" y="9737922"/>
            <a:ext cx="292789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Communicate</a:t>
            </a:r>
          </a:p>
        </p:txBody>
      </p:sp>
      <p:sp>
        <p:nvSpPr>
          <p:cNvPr id="127" name="Line"/>
          <p:cNvSpPr/>
          <p:nvPr/>
        </p:nvSpPr>
        <p:spPr>
          <a:xfrm>
            <a:off x="6475045" y="10120964"/>
            <a:ext cx="909779" cy="1"/>
          </a:xfrm>
          <a:prstGeom prst="line">
            <a:avLst/>
          </a:prstGeom>
          <a:ln w="38100">
            <a:solidFill>
              <a:srgbClr val="B4B4B4">
                <a:alpha val="3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8" name="Line"/>
          <p:cNvSpPr/>
          <p:nvPr/>
        </p:nvSpPr>
        <p:spPr>
          <a:xfrm>
            <a:off x="8888659" y="10120964"/>
            <a:ext cx="909779" cy="1"/>
          </a:xfrm>
          <a:prstGeom prst="line">
            <a:avLst/>
          </a:prstGeom>
          <a:ln w="38100">
            <a:solidFill>
              <a:srgbClr val="B4B4B4">
                <a:alpha val="3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cxnSp>
        <p:nvCxnSpPr>
          <p:cNvPr id="129" name="Connection Line"/>
          <p:cNvCxnSpPr>
            <a:stCxn id="123" idx="0"/>
            <a:endCxn id="124" idx="0"/>
          </p:cNvCxnSpPr>
          <p:nvPr/>
        </p:nvCxnSpPr>
        <p:spPr>
          <a:xfrm flipV="1">
            <a:off x="11051213" y="8983376"/>
            <a:ext cx="2713774" cy="1097447"/>
          </a:xfrm>
          <a:prstGeom prst="straightConnector1">
            <a:avLst/>
          </a:prstGeom>
          <a:ln w="38100">
            <a:solidFill>
              <a:srgbClr val="B4B4B4"/>
            </a:solidFill>
            <a:miter lim="400000"/>
            <a:tailEnd type="triangle"/>
          </a:ln>
        </p:spPr>
      </p:cxnSp>
      <p:cxnSp>
        <p:nvCxnSpPr>
          <p:cNvPr id="130" name="Connection Line"/>
          <p:cNvCxnSpPr>
            <a:stCxn id="125" idx="0"/>
            <a:endCxn id="123" idx="0"/>
          </p:cNvCxnSpPr>
          <p:nvPr/>
        </p:nvCxnSpPr>
        <p:spPr>
          <a:xfrm flipH="1" flipV="1">
            <a:off x="11051213" y="10080822"/>
            <a:ext cx="2487822" cy="1221408"/>
          </a:xfrm>
          <a:prstGeom prst="straightConnector1">
            <a:avLst/>
          </a:prstGeom>
          <a:ln w="38100">
            <a:solidFill>
              <a:srgbClr val="B4B4B4"/>
            </a:solidFill>
            <a:miter lim="400000"/>
            <a:tailEnd type="triangle"/>
          </a:ln>
        </p:spPr>
      </p:cxnSp>
      <p:cxnSp>
        <p:nvCxnSpPr>
          <p:cNvPr id="131" name="Connection Line"/>
          <p:cNvCxnSpPr>
            <a:stCxn id="124" idx="0"/>
            <a:endCxn id="125" idx="0"/>
          </p:cNvCxnSpPr>
          <p:nvPr/>
        </p:nvCxnSpPr>
        <p:spPr>
          <a:xfrm flipH="1">
            <a:off x="13539034" y="8983376"/>
            <a:ext cx="225953" cy="2318854"/>
          </a:xfrm>
          <a:prstGeom prst="straightConnector1">
            <a:avLst/>
          </a:prstGeom>
          <a:ln w="38100">
            <a:solidFill>
              <a:srgbClr val="B4B4B4"/>
            </a:solidFill>
            <a:miter lim="400000"/>
            <a:tailEnd type="triangle"/>
          </a:ln>
        </p:spPr>
      </p:cxnSp>
      <p:sp>
        <p:nvSpPr>
          <p:cNvPr id="132" name="Line"/>
          <p:cNvSpPr/>
          <p:nvPr/>
        </p:nvSpPr>
        <p:spPr>
          <a:xfrm>
            <a:off x="15333020" y="10120964"/>
            <a:ext cx="614959" cy="1"/>
          </a:xfrm>
          <a:prstGeom prst="line">
            <a:avLst/>
          </a:prstGeom>
          <a:ln w="38100">
            <a:solidFill>
              <a:srgbClr val="B4B4B4">
                <a:alpha val="3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3" name="Rounded Rectangle"/>
          <p:cNvSpPr/>
          <p:nvPr/>
        </p:nvSpPr>
        <p:spPr>
          <a:xfrm>
            <a:off x="5331107" y="8196834"/>
            <a:ext cx="13721786" cy="4142432"/>
          </a:xfrm>
          <a:prstGeom prst="roundRect">
            <a:avLst>
              <a:gd name="adj" fmla="val 4599"/>
            </a:avLst>
          </a:prstGeom>
          <a:ln w="38100">
            <a:solidFill>
              <a:srgbClr val="80878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Understand"/>
          <p:cNvSpPr txBox="1"/>
          <p:nvPr/>
        </p:nvSpPr>
        <p:spPr>
          <a:xfrm>
            <a:off x="9364548" y="11578613"/>
            <a:ext cx="164103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Understand</a:t>
            </a:r>
          </a:p>
        </p:txBody>
      </p:sp>
      <p:sp>
        <p:nvSpPr>
          <p:cNvPr id="135" name="Program"/>
          <p:cNvSpPr txBox="1"/>
          <p:nvPr/>
        </p:nvSpPr>
        <p:spPr>
          <a:xfrm>
            <a:off x="5453197" y="12364640"/>
            <a:ext cx="124452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Program</a:t>
            </a:r>
          </a:p>
        </p:txBody>
      </p:sp>
      <p:sp>
        <p:nvSpPr>
          <p:cNvPr id="136" name="☨A modified version of Hadley Wickham’s analytic process"/>
          <p:cNvSpPr txBox="1"/>
          <p:nvPr/>
        </p:nvSpPr>
        <p:spPr>
          <a:xfrm>
            <a:off x="13741592" y="12358290"/>
            <a:ext cx="5308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baseline="31999"/>
              <a:t>☨</a:t>
            </a:r>
            <a:r>
              <a:t>A modified version of Hadley Wickham’s analytic process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dding a 3rd dimension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adding a 3</a:t>
            </a:r>
            <a:r>
              <a:rPr sz="5000" u="sng" cap="small" baseline="100000"/>
              <a:t>rd</a:t>
            </a:r>
            <a:r>
              <a:t> dimension</a:t>
            </a:r>
          </a:p>
        </p:txBody>
      </p:sp>
      <p:sp>
        <p:nvSpPr>
          <p:cNvPr id="222" name="ggplot(data = mpg, aes(x = displ, y = hwy, color = “blue”)) +…"/>
          <p:cNvSpPr txBox="1"/>
          <p:nvPr/>
        </p:nvSpPr>
        <p:spPr>
          <a:xfrm>
            <a:off x="-77186" y="6418906"/>
            <a:ext cx="15648142" cy="187289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4" algn="l" defTabSz="457200">
              <a:defRPr sz="31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515151">
                    <a:alpha val="50000"/>
                  </a:srgbClr>
                </a:solidFill>
              </a:rPr>
              <a:t>ggplot</a:t>
            </a:r>
            <a:r>
              <a:rPr dirty="0">
                <a:solidFill>
                  <a:srgbClr val="515151">
                    <a:alpha val="50000"/>
                  </a:srgbClr>
                </a:solidFill>
              </a:rPr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, </a:t>
            </a:r>
            <a:r>
              <a:rPr dirty="0">
                <a:solidFill>
                  <a:srgbClr val="000000"/>
                </a:solidFill>
              </a:rPr>
              <a:t>color = “blue”</a:t>
            </a:r>
            <a:r>
              <a:rPr dirty="0"/>
              <a:t>)</a:t>
            </a:r>
            <a:r>
              <a:rPr dirty="0">
                <a:solidFill>
                  <a:srgbClr val="515151">
                    <a:alpha val="50000"/>
                  </a:srgbClr>
                </a:solidFill>
              </a:rPr>
              <a:t>) +</a:t>
            </a:r>
          </a:p>
          <a:p>
            <a:pPr lvl="4" algn="l" defTabSz="457200">
              <a:defRPr sz="3100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()</a:t>
            </a:r>
          </a:p>
        </p:txBody>
      </p:sp>
      <p:sp>
        <p:nvSpPr>
          <p:cNvPr id="223" name="A common error…what happened???"/>
          <p:cNvSpPr txBox="1"/>
          <p:nvPr/>
        </p:nvSpPr>
        <p:spPr>
          <a:xfrm>
            <a:off x="567718" y="4088835"/>
            <a:ext cx="12981118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500"/>
            </a:lvl1pPr>
          </a:lstStyle>
          <a:p>
            <a:r>
              <a:rPr dirty="0">
                <a:latin typeface="Lato Light" panose="020F0302020204030203" pitchFamily="34" charset="0"/>
              </a:rPr>
              <a:t>A common error…what happened??? 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100" y="8048809"/>
            <a:ext cx="7952262" cy="5440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27" name="Which variables in mpg are categorical? Which variables are continuous? (Hint: type ?mpg to read the documentation for the dataset). How can you see this information when you run mpg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773429" indent="-773429" defTabSz="478790">
              <a:spcBef>
                <a:spcPts val="3700"/>
              </a:spcBef>
              <a:buSzPct val="100000"/>
              <a:buAutoNum type="arabicPeriod"/>
              <a:defRPr sz="4640">
                <a:solidFill>
                  <a:srgbClr val="005493"/>
                </a:solidFill>
              </a:defRPr>
            </a:pPr>
            <a:r>
              <a:rPr dirty="0"/>
              <a:t>Which variables in mpg are categorical? Which variables are continuous? (Hint: type </a:t>
            </a:r>
            <a:r>
              <a:rPr sz="4350" dirty="0">
                <a:latin typeface="Monaco"/>
                <a:ea typeface="Monaco"/>
                <a:cs typeface="Monaco"/>
                <a:sym typeface="Monaco"/>
              </a:rPr>
              <a:t>?mpg</a:t>
            </a:r>
            <a:r>
              <a:rPr dirty="0"/>
              <a:t> to read the documentation for the dataset). How can you see this information when you run mpg?</a:t>
            </a:r>
          </a:p>
          <a:p>
            <a:pPr marL="773429" indent="-773429" defTabSz="478790">
              <a:spcBef>
                <a:spcPts val="3700"/>
              </a:spcBef>
              <a:buSzPct val="100000"/>
              <a:buAutoNum type="arabicPeriod"/>
              <a:defRPr sz="4640">
                <a:solidFill>
                  <a:srgbClr val="005493"/>
                </a:solidFill>
              </a:defRPr>
            </a:pPr>
            <a:r>
              <a:rPr dirty="0"/>
              <a:t>Map a continuous variable to </a:t>
            </a:r>
            <a:r>
              <a:rPr sz="4059" dirty="0"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dirty="0"/>
              <a:t>, </a:t>
            </a:r>
            <a:r>
              <a:rPr sz="4059" dirty="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dirty="0"/>
              <a:t>, and </a:t>
            </a:r>
            <a:r>
              <a:rPr sz="4059" dirty="0"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dirty="0"/>
              <a:t>. How do these aesthetics behave differently for categorical vs. continuous variables?</a:t>
            </a:r>
          </a:p>
          <a:p>
            <a:pPr marL="773429" indent="-773429" defTabSz="478790">
              <a:spcBef>
                <a:spcPts val="3700"/>
              </a:spcBef>
              <a:buSzPct val="100000"/>
              <a:buAutoNum type="arabicPeriod"/>
              <a:defRPr sz="4640">
                <a:solidFill>
                  <a:srgbClr val="005493"/>
                </a:solidFill>
              </a:defRPr>
            </a:pPr>
            <a:r>
              <a:rPr dirty="0"/>
              <a:t>What happens if you map the same variable to multiple aesthetics?</a:t>
            </a:r>
          </a:p>
          <a:p>
            <a:pPr marL="773429" indent="-773429" defTabSz="478790">
              <a:spcBef>
                <a:spcPts val="3700"/>
              </a:spcBef>
              <a:buSzPct val="100000"/>
              <a:buAutoNum type="arabicPeriod"/>
              <a:defRPr sz="4640">
                <a:solidFill>
                  <a:srgbClr val="005493"/>
                </a:solidFill>
              </a:defRPr>
            </a:pPr>
            <a:r>
              <a:rPr dirty="0"/>
              <a:t>What does the </a:t>
            </a:r>
            <a:r>
              <a:rPr sz="4059" dirty="0">
                <a:latin typeface="Consolas"/>
                <a:ea typeface="Consolas"/>
                <a:cs typeface="Consolas"/>
                <a:sym typeface="Consolas"/>
              </a:rPr>
              <a:t>stroke</a:t>
            </a:r>
            <a:r>
              <a:rPr dirty="0"/>
              <a:t> aesthetic do? What shapes does it work with? (Hint: use </a:t>
            </a:r>
            <a:r>
              <a:rPr sz="4350" dirty="0">
                <a:latin typeface="Monaco"/>
                <a:ea typeface="Monaco"/>
                <a:cs typeface="Monaco"/>
                <a:sym typeface="Monaco"/>
              </a:rPr>
              <a:t>?</a:t>
            </a:r>
            <a:r>
              <a:rPr sz="4350" dirty="0" err="1">
                <a:latin typeface="Monaco"/>
                <a:ea typeface="Monaco"/>
                <a:cs typeface="Monaco"/>
                <a:sym typeface="Monaco"/>
              </a:rPr>
              <a:t>geom_point</a:t>
            </a:r>
            <a:r>
              <a:rPr dirty="0"/>
              <a:t>)</a:t>
            </a:r>
          </a:p>
          <a:p>
            <a:pPr marL="773429" indent="-773429" defTabSz="478790">
              <a:spcBef>
                <a:spcPts val="3700"/>
              </a:spcBef>
              <a:buSzPct val="100000"/>
              <a:buAutoNum type="arabicPeriod"/>
              <a:defRPr sz="4640">
                <a:solidFill>
                  <a:srgbClr val="005493"/>
                </a:solidFill>
              </a:defRPr>
            </a:pPr>
            <a:r>
              <a:rPr dirty="0"/>
              <a:t>What happens if you map an aesthetic to something other than a variable name, like </a:t>
            </a:r>
            <a:r>
              <a:rPr sz="3770" dirty="0" err="1"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sz="3770" dirty="0"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3770" dirty="0" err="1">
                <a:latin typeface="Monaco"/>
                <a:ea typeface="Monaco"/>
                <a:cs typeface="Monaco"/>
                <a:sym typeface="Monaco"/>
              </a:rPr>
              <a:t>colour</a:t>
            </a:r>
            <a:r>
              <a:rPr sz="3770" dirty="0"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sz="3770" dirty="0" err="1">
                <a:latin typeface="Monaco"/>
                <a:ea typeface="Monaco"/>
                <a:cs typeface="Monaco"/>
                <a:sym typeface="Monaco"/>
              </a:rPr>
              <a:t>displ</a:t>
            </a:r>
            <a:r>
              <a:rPr sz="3770" dirty="0">
                <a:latin typeface="Monaco"/>
                <a:ea typeface="Monaco"/>
                <a:cs typeface="Monaco"/>
                <a:sym typeface="Monaco"/>
              </a:rPr>
              <a:t> &lt; 5)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30" name="# 1. which variables are continuous vs categorical…"/>
          <p:cNvSpPr txBox="1">
            <a:spLocks noGrp="1"/>
          </p:cNvSpPr>
          <p:nvPr>
            <p:ph type="body" idx="1"/>
          </p:nvPr>
        </p:nvSpPr>
        <p:spPr>
          <a:xfrm>
            <a:off x="474" y="3908559"/>
            <a:ext cx="23753530" cy="11122500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1. which variables are continuous vs categorical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?mpg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mpg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tibble: 234 × 11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manufacturer      model displ  year   cyl      trans   drv   cty   hwy    fl   class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</a:t>
            </a:r>
            <a:r>
              <a:rPr>
                <a:solidFill>
                  <a:srgbClr val="942192"/>
                </a:solidFill>
              </a:rPr>
              <a:t>&lt;chr&gt;      &lt;chr&gt; &lt;dbl&gt; &lt;int&gt; &lt;int&gt;      &lt;chr&gt; &lt;chr&gt; &lt;int&gt; &lt;int&gt; &lt;chr&gt;   &lt;chr&gt;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       audi         a4   1.8  1999     4   auto(l5)     f    18    29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       audi         a4   1.8  1999     4 manual(m5)     f    21    29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       audi         a4   2.0  2008     4 manual(m6)     f    20    31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       audi         a4   2.0  2008     4   auto(av)     f    21    30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       audi         a4   2.8  1999     6   auto(l5)     f    16    26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       audi         a4   2.8  1999     6 manual(m5)     f    18    26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       audi         a4   3.1  2008     6   auto(av)     f    18    27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       audi a4 quattro   1.8  1999     4 manual(m5)     4    18    26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       audi a4 quattro   1.8  1999     4   auto(l5)     4    16    25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       audi a4 quattro   2.0  2008     4 manual(m6)     4    20    28     p compact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224 more rows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33" name="# 2. Map a continuous variable to color, size, and shape. How do these aesthetics behave…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26749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2. Map a continuous variable to color, size, and </a:t>
            </a:r>
            <a:r>
              <a:rPr>
                <a:solidFill>
                  <a:srgbClr val="FF2600"/>
                </a:solidFill>
              </a:rPr>
              <a:t>shape</a:t>
            </a:r>
            <a:r>
              <a:t>. How do these aesthetics behave 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 differently for categorical vs. continuous variables?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hwy, color = cty, size = cty))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57" y="5884341"/>
            <a:ext cx="15688009" cy="6874138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Error: A continuous variable can not be mapped to shape"/>
          <p:cNvSpPr txBox="1"/>
          <p:nvPr/>
        </p:nvSpPr>
        <p:spPr>
          <a:xfrm>
            <a:off x="17533008" y="7671600"/>
            <a:ext cx="6545350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Error: A continuous variable can not be mapped to shape</a:t>
            </a:r>
          </a:p>
        </p:txBody>
      </p:sp>
      <p:sp>
        <p:nvSpPr>
          <p:cNvPr id="237" name="Connection Line"/>
          <p:cNvSpPr/>
          <p:nvPr/>
        </p:nvSpPr>
        <p:spPr>
          <a:xfrm>
            <a:off x="15454073" y="3664388"/>
            <a:ext cx="5331049" cy="3991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780" y="2311"/>
                  <a:pt x="18980" y="9511"/>
                  <a:pt x="21600" y="21600"/>
                </a:cubicBezTo>
              </a:path>
            </a:pathLst>
          </a:custGeom>
          <a:ln w="25400">
            <a:solidFill>
              <a:srgbClr val="FF26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40" name="# 3. What happens if you map the same variable to multiple aesthetics?…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26749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3. What happens if you map the same variable to multiple aesthetics?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cty, </a:t>
            </a:r>
            <a:r>
              <a:rPr>
                <a:solidFill>
                  <a:srgbClr val="000000"/>
                </a:solidFill>
              </a:rPr>
              <a:t>color = drv, shape = drv</a:t>
            </a:r>
            <a:r>
              <a:t>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5950758"/>
            <a:ext cx="17564100" cy="769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44" name="# 4. What does the stroke aesthetic do? What shapes does it work with?…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26749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4. What does the stroke aesthetic do? What shapes does it work with?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cty))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geom_point(shape = 21, colour = "black", fill = "white", size = 5, </a:t>
            </a:r>
            <a:r>
              <a:rPr>
                <a:solidFill>
                  <a:srgbClr val="000000"/>
                </a:solidFill>
              </a:rPr>
              <a:t>stroke = 2</a:t>
            </a:r>
            <a:r>
              <a:t>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189" y="5971507"/>
            <a:ext cx="17564101" cy="769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48" name="# 5. What happens if you map an aesthetic to something other than a variable name, like…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26749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5. What happens if you map an aesthetic to something other than a variable name, like 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 aes(colour = displ &lt; 5)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cty, color = displ &lt; 5))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96" y="5992493"/>
            <a:ext cx="18821608" cy="766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alphaModFix amt="12019"/>
          </a:blip>
          <a:stretch>
            <a:fillRect/>
          </a:stretch>
        </p:blipFill>
        <p:spPr>
          <a:xfrm>
            <a:off x="-579161" y="-241061"/>
            <a:ext cx="25721245" cy="1530414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fac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facets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facets = small multipl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facets = small multiples</a:t>
            </a:r>
          </a:p>
        </p:txBody>
      </p:sp>
      <p:sp>
        <p:nvSpPr>
          <p:cNvPr id="255" name="ggplot(data = mpg, aes(x = displ, y = hwy)) +…"/>
          <p:cNvSpPr txBox="1"/>
          <p:nvPr/>
        </p:nvSpPr>
        <p:spPr>
          <a:xfrm>
            <a:off x="-53558" y="7331252"/>
            <a:ext cx="13546182" cy="216086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facet_wrap</a:t>
            </a:r>
            <a:r>
              <a:rPr dirty="0"/>
              <a:t>(~ class, </a:t>
            </a:r>
            <a:r>
              <a:rPr dirty="0" err="1"/>
              <a:t>nrow</a:t>
            </a:r>
            <a:r>
              <a:rPr dirty="0"/>
              <a:t> = 2)</a:t>
            </a:r>
          </a:p>
        </p:txBody>
      </p:sp>
      <p:sp>
        <p:nvSpPr>
          <p:cNvPr id="256" name="The facet functions provide a simple way to create small multiples…"/>
          <p:cNvSpPr txBox="1"/>
          <p:nvPr/>
        </p:nvSpPr>
        <p:spPr>
          <a:xfrm>
            <a:off x="1264808" y="3855696"/>
            <a:ext cx="21854385" cy="3330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The</a:t>
            </a:r>
            <a:r>
              <a:rPr dirty="0"/>
              <a:t> </a:t>
            </a:r>
            <a:r>
              <a:rPr sz="3800" dirty="0">
                <a:latin typeface="Monaco"/>
                <a:ea typeface="Monaco"/>
                <a:cs typeface="Monaco"/>
                <a:sym typeface="Monaco"/>
              </a:rPr>
              <a:t>facet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functions provide a simple way to create small multiples</a:t>
            </a:r>
          </a:p>
          <a:p>
            <a:pPr marL="1173956" lvl="1" indent="-437356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facet_wrap</a:t>
            </a:r>
            <a:r>
              <a:rPr dirty="0"/>
              <a:t>:  </a:t>
            </a:r>
            <a:r>
              <a:rPr dirty="0">
                <a:latin typeface="Lato Light" panose="020F0302020204030203" pitchFamily="34" charset="0"/>
              </a:rPr>
              <a:t>primarily used to create small multiples based on a single variable</a:t>
            </a:r>
          </a:p>
          <a:p>
            <a:pPr marL="1173956" lvl="1" indent="-437356" algn="l" defTabSz="457200">
              <a:lnSpc>
                <a:spcPct val="150000"/>
              </a:lnSpc>
              <a:buClr>
                <a:srgbClr val="535353">
                  <a:alpha val="30000"/>
                </a:srgbClr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>
                    <a:alpha val="30000"/>
                  </a:srgbClr>
                </a:solidFill>
              </a:defRPr>
            </a:pP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facet_grid</a:t>
            </a:r>
            <a:r>
              <a:rPr dirty="0"/>
              <a:t>:  </a:t>
            </a:r>
            <a:r>
              <a:rPr dirty="0">
                <a:latin typeface="Lato Light" panose="020F0302020204030203" pitchFamily="34" charset="0"/>
              </a:rPr>
              <a:t>primarily used to create a small multiples grid based on two variables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402" y="7185538"/>
            <a:ext cx="10372127" cy="6401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facets = small multipl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facets = small multiples</a:t>
            </a:r>
          </a:p>
        </p:txBody>
      </p:sp>
      <p:sp>
        <p:nvSpPr>
          <p:cNvPr id="260" name="ggplot(data = mpg, aes(x = displ, y = hwy)) +…"/>
          <p:cNvSpPr txBox="1"/>
          <p:nvPr/>
        </p:nvSpPr>
        <p:spPr>
          <a:xfrm>
            <a:off x="-53558" y="7331252"/>
            <a:ext cx="13546182" cy="216086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300">
                <a:solidFill>
                  <a:srgbClr val="515151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aes(x = displ, y = hwy))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facet_wrap(~ class, nrow = 2)</a:t>
            </a:r>
          </a:p>
        </p:txBody>
      </p:sp>
      <p:sp>
        <p:nvSpPr>
          <p:cNvPr id="261" name="The facet functions provide a simple way to create small multiples…"/>
          <p:cNvSpPr txBox="1"/>
          <p:nvPr/>
        </p:nvSpPr>
        <p:spPr>
          <a:xfrm>
            <a:off x="1264808" y="3855696"/>
            <a:ext cx="21854385" cy="3330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>
                  <a:alpha val="30000"/>
                </a:srgbClr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>
                    <a:alpha val="30000"/>
                  </a:srgbClr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The</a:t>
            </a:r>
            <a:r>
              <a:rPr dirty="0"/>
              <a:t> </a:t>
            </a:r>
            <a:r>
              <a:rPr sz="3800" dirty="0">
                <a:latin typeface="Monaco"/>
                <a:ea typeface="Monaco"/>
                <a:cs typeface="Monaco"/>
                <a:sym typeface="Monaco"/>
              </a:rPr>
              <a:t>facet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functions provide a simple way to create small multiples</a:t>
            </a:r>
          </a:p>
          <a:p>
            <a:pPr marL="1173956" lvl="1" indent="-437356" algn="l" defTabSz="457200">
              <a:lnSpc>
                <a:spcPct val="150000"/>
              </a:lnSpc>
              <a:buClr>
                <a:srgbClr val="535353">
                  <a:alpha val="30000"/>
                </a:srgbClr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>
                    <a:alpha val="30000"/>
                  </a:srgbClr>
                </a:solidFill>
              </a:defRPr>
            </a:pP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facet_wrap</a:t>
            </a:r>
            <a:r>
              <a:rPr dirty="0"/>
              <a:t>:  </a:t>
            </a:r>
            <a:r>
              <a:rPr dirty="0">
                <a:latin typeface="Lato Light" panose="020F0302020204030203" pitchFamily="34" charset="0"/>
              </a:rPr>
              <a:t>primarily used to create small multiples based on a single variable</a:t>
            </a:r>
          </a:p>
          <a:p>
            <a:pPr marL="1173956" lvl="1" indent="-437356" algn="l" defTabSz="457200">
              <a:lnSpc>
                <a:spcPct val="150000"/>
              </a:lnSpc>
              <a:buClr>
                <a:srgbClr val="535353">
                  <a:alpha val="30000"/>
                </a:srgbClr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>
                    <a:alpha val="30000"/>
                  </a:srgbClr>
                </a:solidFill>
              </a:defRPr>
            </a:pP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facet_grid</a:t>
            </a:r>
            <a:r>
              <a:rPr dirty="0"/>
              <a:t>:  </a:t>
            </a:r>
            <a:r>
              <a:rPr dirty="0">
                <a:latin typeface="Lato Light" panose="020F0302020204030203" pitchFamily="34" charset="0"/>
              </a:rPr>
              <a:t>primarily used to create a small multiples grid based on two variables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402" y="7185538"/>
            <a:ext cx="10372127" cy="64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use nrow or ncol to specify dimensions…"/>
          <p:cNvSpPr txBox="1"/>
          <p:nvPr/>
        </p:nvSpPr>
        <p:spPr>
          <a:xfrm>
            <a:off x="1264807" y="10007812"/>
            <a:ext cx="12238750" cy="3330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use</a:t>
            </a:r>
            <a:r>
              <a:rPr dirty="0"/>
              <a:t> </a:t>
            </a: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nrow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or</a:t>
            </a:r>
            <a:r>
              <a:rPr dirty="0"/>
              <a:t> </a:t>
            </a: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ncol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to specify dimensions</a:t>
            </a:r>
          </a:p>
          <a:p>
            <a:pPr marL="437356" indent="-437356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800" dirty="0">
                <a:latin typeface="Monaco"/>
                <a:ea typeface="Monaco"/>
                <a:cs typeface="Monaco"/>
                <a:sym typeface="Monaco"/>
              </a:rPr>
              <a:t>?</a:t>
            </a: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facet_wrap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to see other arguments to control the output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535" y="3704158"/>
            <a:ext cx="5996859" cy="912708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ggplot2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5300"/>
              </a:spcBef>
              <a:defRPr sz="110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ggplot2</a:t>
            </a:r>
          </a:p>
        </p:txBody>
      </p:sp>
      <p:sp>
        <p:nvSpPr>
          <p:cNvPr id="140" name="R has several systems for making graphs…"/>
          <p:cNvSpPr txBox="1">
            <a:spLocks noGrp="1"/>
          </p:cNvSpPr>
          <p:nvPr>
            <p:ph type="body" idx="4294967295"/>
          </p:nvPr>
        </p:nvSpPr>
        <p:spPr>
          <a:xfrm>
            <a:off x="673100" y="3835400"/>
            <a:ext cx="15439714" cy="8864600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R has several systems for making graphs</a:t>
            </a:r>
          </a:p>
          <a:p>
            <a:pPr marL="505557" indent="-505557"/>
            <a:r>
              <a:rPr sz="4500" dirty="0"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dirty="0"/>
              <a:t> is the most elegant and versatile</a:t>
            </a:r>
          </a:p>
          <a:p>
            <a:r>
              <a:rPr dirty="0"/>
              <a:t>Implements the grammar of graphics theory behind data visualization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96" y="8576764"/>
            <a:ext cx="12710722" cy="4984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acets = small multipl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facets = small multiples</a:t>
            </a:r>
          </a:p>
        </p:txBody>
      </p:sp>
      <p:sp>
        <p:nvSpPr>
          <p:cNvPr id="266" name="ggplot(data = mpg, aes(x = displ, y = hwy)) +…"/>
          <p:cNvSpPr txBox="1"/>
          <p:nvPr/>
        </p:nvSpPr>
        <p:spPr>
          <a:xfrm>
            <a:off x="-53558" y="7331252"/>
            <a:ext cx="13546182" cy="216086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facet_grid</a:t>
            </a:r>
            <a:r>
              <a:rPr dirty="0"/>
              <a:t>(</a:t>
            </a:r>
            <a:r>
              <a:rPr dirty="0" err="1"/>
              <a:t>drv</a:t>
            </a:r>
            <a:r>
              <a:rPr dirty="0"/>
              <a:t> ~ </a:t>
            </a:r>
            <a:r>
              <a:rPr dirty="0" err="1"/>
              <a:t>cyl</a:t>
            </a:r>
            <a:r>
              <a:rPr dirty="0"/>
              <a:t>)</a:t>
            </a:r>
          </a:p>
        </p:txBody>
      </p:sp>
      <p:sp>
        <p:nvSpPr>
          <p:cNvPr id="267" name="The facet functions provide a simple way to create small multiples…"/>
          <p:cNvSpPr txBox="1"/>
          <p:nvPr/>
        </p:nvSpPr>
        <p:spPr>
          <a:xfrm>
            <a:off x="1264808" y="3855696"/>
            <a:ext cx="21854385" cy="3330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The</a:t>
            </a:r>
            <a:r>
              <a:rPr dirty="0"/>
              <a:t> </a:t>
            </a:r>
            <a:r>
              <a:rPr sz="3800" dirty="0">
                <a:latin typeface="Monaco"/>
                <a:ea typeface="Monaco"/>
                <a:cs typeface="Monaco"/>
                <a:sym typeface="Monaco"/>
              </a:rPr>
              <a:t>facet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functions provide a simple way to create small multiples</a:t>
            </a:r>
          </a:p>
          <a:p>
            <a:pPr marL="1173956" lvl="1" indent="-437356" algn="l" defTabSz="457200">
              <a:lnSpc>
                <a:spcPct val="150000"/>
              </a:lnSpc>
              <a:buClr>
                <a:srgbClr val="535353">
                  <a:alpha val="30000"/>
                </a:srgbClr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>
                    <a:alpha val="30000"/>
                  </a:srgbClr>
                </a:solidFill>
              </a:defRPr>
            </a:pP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facet_wrap</a:t>
            </a:r>
            <a:r>
              <a:rPr dirty="0"/>
              <a:t>:  </a:t>
            </a:r>
            <a:r>
              <a:rPr dirty="0">
                <a:latin typeface="Lato Light" panose="020F0302020204030203" pitchFamily="34" charset="0"/>
              </a:rPr>
              <a:t>primarily used to create small multiples based on a single variable</a:t>
            </a:r>
          </a:p>
          <a:p>
            <a:pPr marL="1173956" lvl="1" indent="-437356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facet_grid</a:t>
            </a:r>
            <a:r>
              <a:rPr dirty="0"/>
              <a:t>:  </a:t>
            </a:r>
            <a:r>
              <a:rPr dirty="0">
                <a:latin typeface="Lato Light" panose="020F0302020204030203" pitchFamily="34" charset="0"/>
              </a:rPr>
              <a:t>primarily used to create a small multiples grid based on two variables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743" y="7246106"/>
            <a:ext cx="9356232" cy="640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71" name="Create a scatter plot of displ vs cty facetted by yea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40105" indent="-840105" defTabSz="520065">
              <a:spcBef>
                <a:spcPts val="4000"/>
              </a:spcBef>
              <a:buSzPct val="100000"/>
              <a:buAutoNum type="arabicPeriod"/>
              <a:defRPr sz="5040">
                <a:solidFill>
                  <a:srgbClr val="005493"/>
                </a:solidFill>
              </a:defRPr>
            </a:pPr>
            <a:r>
              <a:t>Create a scatter plot of </a:t>
            </a:r>
            <a:r>
              <a:rPr sz="4851">
                <a:latin typeface="Monaco"/>
                <a:ea typeface="Monaco"/>
                <a:cs typeface="Monaco"/>
                <a:sym typeface="Monaco"/>
              </a:rPr>
              <a:t>displ</a:t>
            </a:r>
            <a:r>
              <a:t> vs </a:t>
            </a:r>
            <a:r>
              <a:rPr sz="4851">
                <a:latin typeface="Monaco"/>
                <a:ea typeface="Monaco"/>
                <a:cs typeface="Monaco"/>
                <a:sym typeface="Monaco"/>
              </a:rPr>
              <a:t>cty</a:t>
            </a:r>
            <a:r>
              <a:t> facetted by </a:t>
            </a:r>
            <a:r>
              <a:rPr sz="4851">
                <a:latin typeface="Monaco"/>
                <a:ea typeface="Monaco"/>
                <a:cs typeface="Monaco"/>
                <a:sym typeface="Monaco"/>
              </a:rPr>
              <a:t>year</a:t>
            </a:r>
            <a:r>
              <a:t>.</a:t>
            </a:r>
          </a:p>
          <a:p>
            <a:pPr marL="840105" indent="-840105" defTabSz="520065">
              <a:spcBef>
                <a:spcPts val="4000"/>
              </a:spcBef>
              <a:buSzPct val="100000"/>
              <a:buAutoNum type="arabicPeriod"/>
              <a:defRPr sz="5040">
                <a:solidFill>
                  <a:srgbClr val="005493"/>
                </a:solidFill>
              </a:defRPr>
            </a:pPr>
            <a:r>
              <a:t>Create a scatter plot of </a:t>
            </a:r>
            <a:r>
              <a:rPr sz="4851">
                <a:latin typeface="Monaco"/>
                <a:ea typeface="Monaco"/>
                <a:cs typeface="Monaco"/>
                <a:sym typeface="Monaco"/>
              </a:rPr>
              <a:t>displ</a:t>
            </a:r>
            <a:r>
              <a:t> vs </a:t>
            </a:r>
            <a:r>
              <a:rPr sz="4851">
                <a:latin typeface="Monaco"/>
                <a:ea typeface="Monaco"/>
                <a:cs typeface="Monaco"/>
                <a:sym typeface="Monaco"/>
              </a:rPr>
              <a:t>cty</a:t>
            </a:r>
            <a:r>
              <a:t> facetted by </a:t>
            </a:r>
            <a:r>
              <a:rPr sz="4851">
                <a:latin typeface="Monaco"/>
                <a:ea typeface="Monaco"/>
                <a:cs typeface="Monaco"/>
                <a:sym typeface="Monaco"/>
              </a:rPr>
              <a:t>year</a:t>
            </a:r>
            <a:r>
              <a:t> and </a:t>
            </a:r>
            <a:r>
              <a:rPr sz="4851">
                <a:latin typeface="Monaco"/>
                <a:ea typeface="Monaco"/>
                <a:cs typeface="Monaco"/>
                <a:sym typeface="Monaco"/>
              </a:rPr>
              <a:t>cyl</a:t>
            </a:r>
            <a:r>
              <a:t>.</a:t>
            </a:r>
          </a:p>
          <a:p>
            <a:pPr marL="840105" indent="-840105" defTabSz="520065">
              <a:spcBef>
                <a:spcPts val="4000"/>
              </a:spcBef>
              <a:buSzPct val="100000"/>
              <a:buAutoNum type="arabicPeriod"/>
              <a:defRPr sz="5040">
                <a:solidFill>
                  <a:srgbClr val="005493"/>
                </a:solidFill>
              </a:defRPr>
            </a:pPr>
            <a:r>
              <a:t>How does placement within </a:t>
            </a:r>
            <a:r>
              <a:rPr sz="4851">
                <a:latin typeface="Monaco"/>
                <a:ea typeface="Monaco"/>
                <a:cs typeface="Monaco"/>
                <a:sym typeface="Monaco"/>
              </a:rPr>
              <a:t>facet_grid(cyl ~ year)</a:t>
            </a:r>
            <a:r>
              <a:t> affect the output?</a:t>
            </a:r>
          </a:p>
          <a:p>
            <a:pPr marL="840105" indent="-840105" defTabSz="520065">
              <a:spcBef>
                <a:spcPts val="4000"/>
              </a:spcBef>
              <a:buSzPct val="100000"/>
              <a:buAutoNum type="arabicPeriod"/>
              <a:defRPr sz="5040">
                <a:solidFill>
                  <a:srgbClr val="005493"/>
                </a:solidFill>
              </a:defRPr>
            </a:pPr>
            <a:r>
              <a:t>How does </a:t>
            </a:r>
            <a:r>
              <a:rPr sz="4662">
                <a:latin typeface="Monaco"/>
                <a:ea typeface="Monaco"/>
                <a:cs typeface="Monaco"/>
                <a:sym typeface="Monaco"/>
              </a:rPr>
              <a:t>facet_grid(cyl ~ year)</a:t>
            </a:r>
            <a:r>
              <a:rPr sz="485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t>differ from</a:t>
            </a:r>
            <a:r>
              <a:rPr sz="485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4536">
                <a:latin typeface="Monaco"/>
                <a:ea typeface="Monaco"/>
                <a:cs typeface="Monaco"/>
                <a:sym typeface="Monaco"/>
              </a:rPr>
              <a:t>facet_grid(~ year + cyl)</a:t>
            </a:r>
            <a:r>
              <a:t>?</a:t>
            </a:r>
          </a:p>
          <a:p>
            <a:pPr marL="840105" indent="-840105" defTabSz="520065">
              <a:spcBef>
                <a:spcPts val="4000"/>
              </a:spcBef>
              <a:buSzPct val="100000"/>
              <a:buAutoNum type="arabicPeriod"/>
              <a:defRPr sz="5040">
                <a:solidFill>
                  <a:srgbClr val="005493"/>
                </a:solidFill>
              </a:defRPr>
            </a:pPr>
            <a:r>
              <a:t>What do the </a:t>
            </a:r>
            <a:r>
              <a:rPr sz="4914">
                <a:latin typeface="Consolas"/>
                <a:ea typeface="Consolas"/>
                <a:cs typeface="Consolas"/>
                <a:sym typeface="Consolas"/>
              </a:rPr>
              <a:t>scales</a:t>
            </a:r>
            <a:r>
              <a:t> and </a:t>
            </a:r>
            <a:r>
              <a:rPr sz="4914">
                <a:latin typeface="Consolas"/>
                <a:ea typeface="Consolas"/>
                <a:cs typeface="Consolas"/>
                <a:sym typeface="Consolas"/>
              </a:rPr>
              <a:t>space</a:t>
            </a:r>
            <a:r>
              <a:t> arguments do?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74" name="# 1. Create a scatter plot of displ vs cty facetted by year.…"/>
          <p:cNvSpPr txBox="1">
            <a:spLocks noGrp="1"/>
          </p:cNvSpPr>
          <p:nvPr>
            <p:ph type="body" sz="quarter" idx="1"/>
          </p:nvPr>
        </p:nvSpPr>
        <p:spPr>
          <a:xfrm>
            <a:off x="474" y="3908559"/>
            <a:ext cx="23753530" cy="2734950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1. Create a scatter plot of displ vs cty facetted by year.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cty))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facet_wrap(~ year)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74" y="6691266"/>
            <a:ext cx="16229652" cy="7111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78" name="# 2. Create a scatter plot of displ vs cty facetted by year and cyl…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26749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2. Create a scatter plot of displ vs cty facetted by year and cyl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cty))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facet_grid(year ~ cyl)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189" y="5911041"/>
            <a:ext cx="17564101" cy="769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82" name="# 3. How does placement within facet_grid(cyl ~ year) affect the output?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1100501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3. How does placement within facet_grid(cyl ~ year) affect the output?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" y="5764991"/>
            <a:ext cx="12852401" cy="769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800" y="5823151"/>
            <a:ext cx="10360760" cy="784124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facet_grid(cyl ~ year)"/>
          <p:cNvSpPr txBox="1"/>
          <p:nvPr/>
        </p:nvSpPr>
        <p:spPr>
          <a:xfrm>
            <a:off x="15256684" y="5031924"/>
            <a:ext cx="6820992" cy="732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facet_grid(cyl ~ year)</a:t>
            </a:r>
          </a:p>
        </p:txBody>
      </p:sp>
      <p:sp>
        <p:nvSpPr>
          <p:cNvPr id="286" name="facet_grid(year ~ cyl)"/>
          <p:cNvSpPr txBox="1"/>
          <p:nvPr/>
        </p:nvSpPr>
        <p:spPr>
          <a:xfrm>
            <a:off x="3393589" y="5031924"/>
            <a:ext cx="6820993" cy="732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facet_grid(year ~ cyl)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89" name="# 4. How does facet_grid(cyl ~ year) differ from facet_grid(~ year + cyl)?…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26749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4. How does facet_grid(cyl ~ year) differ from facet_grid(~ year + cyl)?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cty))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facet_grid(~ year + cyl)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39" y="5981033"/>
            <a:ext cx="19216600" cy="7658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93" name="# 5. What do the scales and space arguments do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1134719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5. What do the scales and space arguments do</a:t>
            </a:r>
          </a:p>
        </p:txBody>
      </p:sp>
      <p:sp>
        <p:nvSpPr>
          <p:cNvPr id="294" name="ggplot(mpg, aes(displ, cty)) +…"/>
          <p:cNvSpPr txBox="1"/>
          <p:nvPr/>
        </p:nvSpPr>
        <p:spPr>
          <a:xfrm>
            <a:off x="374493" y="4923808"/>
            <a:ext cx="9488427" cy="163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cty)) +</a:t>
            </a:r>
          </a:p>
          <a:p>
            <a:pPr algn="l"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geom_point() +</a:t>
            </a:r>
          </a:p>
          <a:p>
            <a:pPr algn="l"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facet_grid(year ~ cyl, </a:t>
            </a:r>
            <a:r>
              <a:rPr>
                <a:solidFill>
                  <a:srgbClr val="000000"/>
                </a:solidFill>
              </a:rPr>
              <a:t>scales = "free"</a:t>
            </a:r>
            <a:r>
              <a:t>)</a:t>
            </a:r>
          </a:p>
        </p:txBody>
      </p:sp>
      <p:sp>
        <p:nvSpPr>
          <p:cNvPr id="295" name="ggplot(mpg, aes(displ, cty)) +…"/>
          <p:cNvSpPr txBox="1"/>
          <p:nvPr/>
        </p:nvSpPr>
        <p:spPr>
          <a:xfrm>
            <a:off x="10814217" y="4923808"/>
            <a:ext cx="13146622" cy="163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cty)) +</a:t>
            </a:r>
          </a:p>
          <a:p>
            <a:pPr algn="l"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geom_point() +</a:t>
            </a:r>
          </a:p>
          <a:p>
            <a:pPr algn="l"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facet_grid(year ~ cyl, </a:t>
            </a:r>
            <a:r>
              <a:rPr>
                <a:solidFill>
                  <a:srgbClr val="000000"/>
                </a:solidFill>
              </a:rPr>
              <a:t>scales = "free", space = "free"</a:t>
            </a:r>
            <a:r>
              <a:t>)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2" y="7221053"/>
            <a:ext cx="9884402" cy="5827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081" y="7221053"/>
            <a:ext cx="9884403" cy="5827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4190672" y="-729623"/>
            <a:ext cx="35165675" cy="16315884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overplo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overplotting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ayering helps display pattern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layering helps display patterns </a:t>
            </a:r>
          </a:p>
        </p:txBody>
      </p:sp>
      <p:sp>
        <p:nvSpPr>
          <p:cNvPr id="303" name="ggplot(data = mpg, aes(x = displ, y = hwy)) +…"/>
          <p:cNvSpPr txBox="1"/>
          <p:nvPr/>
        </p:nvSpPr>
        <p:spPr>
          <a:xfrm>
            <a:off x="2853" y="3857950"/>
            <a:ext cx="14650602" cy="2926308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/>
              <a:t>mpg %&gt;%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/>
              <a:t>	</a:t>
            </a:r>
            <a:r>
              <a:rPr sz="3600" dirty="0" err="1"/>
              <a:t>ggplot</a:t>
            </a:r>
            <a:r>
              <a:rPr sz="3600" dirty="0"/>
              <a:t>(</a:t>
            </a:r>
            <a:r>
              <a:rPr sz="3600" dirty="0" err="1"/>
              <a:t>aes</a:t>
            </a:r>
            <a:r>
              <a:rPr sz="3600" dirty="0"/>
              <a:t>(x = </a:t>
            </a:r>
            <a:r>
              <a:rPr sz="3600" dirty="0" err="1"/>
              <a:t>displ</a:t>
            </a:r>
            <a:r>
              <a:rPr sz="3600" dirty="0"/>
              <a:t>, y = </a:t>
            </a:r>
            <a:r>
              <a:rPr sz="3600" dirty="0" err="1"/>
              <a:t>hwy</a:t>
            </a:r>
            <a:r>
              <a:rPr sz="3600" dirty="0"/>
              <a:t>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/>
              <a:t>	</a:t>
            </a:r>
            <a:r>
              <a:rPr sz="3600" dirty="0"/>
              <a:t>  </a:t>
            </a:r>
            <a:r>
              <a:rPr sz="3600" dirty="0" err="1"/>
              <a:t>geom_point</a:t>
            </a:r>
            <a:r>
              <a:rPr sz="3600" dirty="0"/>
              <a:t>()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/>
              <a:t>	</a:t>
            </a:r>
            <a:r>
              <a:rPr sz="3600" dirty="0"/>
              <a:t>  </a:t>
            </a:r>
            <a:r>
              <a:rPr sz="3600" dirty="0" err="1"/>
              <a:t>geom_smooth</a:t>
            </a:r>
            <a:r>
              <a:rPr sz="3600" dirty="0"/>
              <a:t>()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658" y="3734685"/>
            <a:ext cx="6550794" cy="448154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ggplot(data = mpg, aes(x = displ, y = hwy, color = drv)) +…"/>
          <p:cNvSpPr txBox="1"/>
          <p:nvPr/>
        </p:nvSpPr>
        <p:spPr>
          <a:xfrm>
            <a:off x="2853" y="8616018"/>
            <a:ext cx="14650602" cy="3408833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indent="1234439" algn="l" defTabSz="411479">
              <a:lnSpc>
                <a:spcPct val="120000"/>
              </a:lnSpc>
              <a:defRPr sz="297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/>
              <a:t>mpg %&gt;%</a:t>
            </a:r>
          </a:p>
          <a:p>
            <a:pPr lvl="6" indent="1234439" algn="l" defTabSz="411479">
              <a:lnSpc>
                <a:spcPct val="120000"/>
              </a:lnSpc>
              <a:defRPr sz="297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/>
              <a:t>	</a:t>
            </a:r>
            <a:r>
              <a:rPr sz="3600" dirty="0" err="1"/>
              <a:t>ggplot</a:t>
            </a:r>
            <a:r>
              <a:rPr sz="3600" dirty="0"/>
              <a:t>(</a:t>
            </a:r>
            <a:r>
              <a:rPr sz="3600" dirty="0" err="1"/>
              <a:t>aes</a:t>
            </a:r>
            <a:r>
              <a:rPr sz="3600" dirty="0"/>
              <a:t>(x = </a:t>
            </a:r>
            <a:r>
              <a:rPr sz="3600" dirty="0" err="1"/>
              <a:t>displ</a:t>
            </a:r>
            <a:r>
              <a:rPr sz="3600" dirty="0"/>
              <a:t>, y = </a:t>
            </a:r>
            <a:r>
              <a:rPr sz="3600" dirty="0" err="1"/>
              <a:t>hwy</a:t>
            </a:r>
            <a:r>
              <a:rPr sz="3600" dirty="0"/>
              <a:t>, color = </a:t>
            </a:r>
            <a:r>
              <a:rPr sz="3600" dirty="0" err="1"/>
              <a:t>drv</a:t>
            </a:r>
            <a:r>
              <a:rPr sz="3600" dirty="0"/>
              <a:t>)) + </a:t>
            </a:r>
          </a:p>
          <a:p>
            <a:pPr lvl="6" indent="1234439" algn="l" defTabSz="411479">
              <a:lnSpc>
                <a:spcPct val="120000"/>
              </a:lnSpc>
              <a:defRPr sz="297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/>
              <a:t>	</a:t>
            </a:r>
            <a:r>
              <a:rPr sz="3600" dirty="0"/>
              <a:t>  </a:t>
            </a:r>
            <a:r>
              <a:rPr sz="3600" dirty="0" err="1"/>
              <a:t>geom_point</a:t>
            </a:r>
            <a:r>
              <a:rPr sz="3600" dirty="0"/>
              <a:t>() + </a:t>
            </a:r>
          </a:p>
          <a:p>
            <a:pPr lvl="6" indent="1234439" algn="l" defTabSz="411479">
              <a:lnSpc>
                <a:spcPct val="120000"/>
              </a:lnSpc>
              <a:defRPr sz="297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/>
              <a:t>	</a:t>
            </a:r>
            <a:r>
              <a:rPr sz="3600" dirty="0"/>
              <a:t>  </a:t>
            </a:r>
            <a:r>
              <a:rPr sz="3600" dirty="0" err="1"/>
              <a:t>geom_smooth</a:t>
            </a:r>
            <a:r>
              <a:rPr sz="3600" dirty="0"/>
              <a:t>()</a:t>
            </a: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212" y="8553117"/>
            <a:ext cx="7518401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layering helps display pattern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layering helps display patterns </a:t>
            </a:r>
          </a:p>
        </p:txBody>
      </p:sp>
      <p:sp>
        <p:nvSpPr>
          <p:cNvPr id="316" name="ggplot(data = mpg, aes(x = displ, y = hwy, color = drv)) +…"/>
          <p:cNvSpPr txBox="1"/>
          <p:nvPr/>
        </p:nvSpPr>
        <p:spPr>
          <a:xfrm>
            <a:off x="-20775" y="3843182"/>
            <a:ext cx="14650602" cy="267560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indent="1234439" algn="l" defTabSz="411479">
              <a:lnSpc>
                <a:spcPct val="120000"/>
              </a:lnSpc>
              <a:defRPr sz="297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/>
              <a:t>mpg %&gt;%</a:t>
            </a:r>
          </a:p>
          <a:p>
            <a:pPr lvl="6" indent="1234439" algn="l" defTabSz="411479">
              <a:lnSpc>
                <a:spcPct val="120000"/>
              </a:lnSpc>
              <a:defRPr sz="297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/>
              <a:t>	</a:t>
            </a: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aes</a:t>
            </a:r>
            <a:r>
              <a:rPr lang="en-US" sz="3200" dirty="0"/>
              <a:t>(x = </a:t>
            </a:r>
            <a:r>
              <a:rPr lang="en-US" sz="3200" dirty="0" err="1"/>
              <a:t>displ</a:t>
            </a:r>
            <a:r>
              <a:rPr lang="en-US" sz="3200" dirty="0"/>
              <a:t>, y = </a:t>
            </a:r>
            <a:r>
              <a:rPr lang="en-US" sz="3200" dirty="0" err="1"/>
              <a:t>hwy</a:t>
            </a:r>
            <a:r>
              <a:rPr lang="en-US" sz="3200" dirty="0"/>
              <a:t>, color = </a:t>
            </a:r>
            <a:r>
              <a:rPr lang="en-US" sz="3200" dirty="0" err="1"/>
              <a:t>drv</a:t>
            </a:r>
            <a:r>
              <a:rPr lang="en-US" sz="3200" dirty="0"/>
              <a:t>)) + </a:t>
            </a:r>
          </a:p>
          <a:p>
            <a:pPr lvl="6" indent="1234439" algn="l" defTabSz="411479">
              <a:lnSpc>
                <a:spcPct val="120000"/>
              </a:lnSpc>
              <a:defRPr sz="297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/>
              <a:t>	  </a:t>
            </a:r>
            <a:r>
              <a:rPr lang="en-US" sz="3200" dirty="0" err="1"/>
              <a:t>geom_point</a:t>
            </a:r>
            <a:r>
              <a:rPr lang="en-US" sz="3200" dirty="0"/>
              <a:t>() + </a:t>
            </a:r>
          </a:p>
          <a:p>
            <a:pPr lvl="6" indent="1234439" algn="l" defTabSz="411479">
              <a:lnSpc>
                <a:spcPct val="120000"/>
              </a:lnSpc>
              <a:defRPr sz="297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/>
              <a:t>	  </a:t>
            </a:r>
            <a:r>
              <a:rPr lang="en-US" sz="3200" dirty="0" err="1"/>
              <a:t>geom_smooth</a:t>
            </a:r>
            <a:r>
              <a:rPr lang="en-US" sz="3200" dirty="0"/>
              <a:t>()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079" y="3687629"/>
            <a:ext cx="7069412" cy="4836338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ggplot(data = mpg, aes(x = displ, y = hwy)) +…"/>
          <p:cNvSpPr txBox="1"/>
          <p:nvPr/>
        </p:nvSpPr>
        <p:spPr>
          <a:xfrm>
            <a:off x="2853" y="8616019"/>
            <a:ext cx="14650602" cy="251409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mpg %&gt;%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(shape = </a:t>
            </a:r>
            <a:r>
              <a:rPr dirty="0" err="1"/>
              <a:t>drv</a:t>
            </a:r>
            <a:r>
              <a:rPr dirty="0"/>
              <a:t>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/>
              <a:t>  </a:t>
            </a:r>
            <a:r>
              <a:rPr dirty="0" err="1"/>
              <a:t>geom_smooth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(color = </a:t>
            </a:r>
            <a:r>
              <a:rPr dirty="0" err="1"/>
              <a:t>drv</a:t>
            </a:r>
            <a:r>
              <a:rPr dirty="0"/>
              <a:t>))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352" y="8611541"/>
            <a:ext cx="7072866" cy="48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aes mapping can be done in ggplot() or geom_xx()"/>
          <p:cNvSpPr txBox="1"/>
          <p:nvPr/>
        </p:nvSpPr>
        <p:spPr>
          <a:xfrm>
            <a:off x="863889" y="12237549"/>
            <a:ext cx="15021741" cy="8720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sz="4800" dirty="0" err="1"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mapping can be done in </a:t>
            </a:r>
            <a:r>
              <a:rPr sz="4800" dirty="0" err="1"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sz="4800" dirty="0"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or</a:t>
            </a:r>
            <a:r>
              <a:rPr dirty="0"/>
              <a:t> </a:t>
            </a:r>
            <a:r>
              <a:rPr sz="4800" dirty="0" err="1">
                <a:latin typeface="Monaco"/>
                <a:ea typeface="Monaco"/>
                <a:cs typeface="Monaco"/>
                <a:sym typeface="Monaco"/>
              </a:rPr>
              <a:t>geom_xx</a:t>
            </a:r>
            <a:r>
              <a:rPr sz="4800" dirty="0">
                <a:latin typeface="Monaco"/>
                <a:ea typeface="Monaco"/>
                <a:cs typeface="Monaco"/>
                <a:sym typeface="Monaco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prerequisites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layering helps id abnormaliti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layering helps id abnormalities</a:t>
            </a:r>
          </a:p>
        </p:txBody>
      </p:sp>
      <p:sp>
        <p:nvSpPr>
          <p:cNvPr id="323" name="ggplot(data = mpg, aes(x = displ, y = hwy)) +…"/>
          <p:cNvSpPr txBox="1"/>
          <p:nvPr/>
        </p:nvSpPr>
        <p:spPr>
          <a:xfrm>
            <a:off x="2853" y="3857950"/>
            <a:ext cx="14650602" cy="305412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mpg %&gt;%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/>
              <a:t>  </a:t>
            </a:r>
            <a:r>
              <a:rPr dirty="0" err="1"/>
              <a:t>geom_smooth</a:t>
            </a:r>
            <a:r>
              <a:rPr dirty="0"/>
              <a:t>()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658" y="3734685"/>
            <a:ext cx="6550794" cy="448154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Oval"/>
          <p:cNvSpPr/>
          <p:nvPr/>
        </p:nvSpPr>
        <p:spPr>
          <a:xfrm>
            <a:off x="20511053" y="5594737"/>
            <a:ext cx="2499575" cy="1993694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6" name="What’s driving this upward swing?"/>
          <p:cNvSpPr txBox="1"/>
          <p:nvPr/>
        </p:nvSpPr>
        <p:spPr>
          <a:xfrm>
            <a:off x="10565258" y="9966170"/>
            <a:ext cx="930222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Lato Light" panose="020F0302020204030203" pitchFamily="34" charset="0"/>
              </a:rPr>
              <a:t>What’s driving this upward swing?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20020159" y="8336343"/>
            <a:ext cx="1911770" cy="204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9" h="21600" extrusionOk="0">
                <a:moveTo>
                  <a:pt x="0" y="21600"/>
                </a:moveTo>
                <a:cubicBezTo>
                  <a:pt x="14769" y="19646"/>
                  <a:pt x="21600" y="12446"/>
                  <a:pt x="20493" y="0"/>
                </a:cubicBezTo>
              </a:path>
            </a:pathLst>
          </a:custGeom>
          <a:ln w="38100">
            <a:solidFill>
              <a:srgbClr val="FF26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455" y="3594205"/>
            <a:ext cx="93472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layering helps id abnormaliti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layering helps id abnormalities</a:t>
            </a:r>
          </a:p>
        </p:txBody>
      </p:sp>
      <p:sp>
        <p:nvSpPr>
          <p:cNvPr id="332" name="ggplot(data = mpg, aes(x = displ, y = hwy)) +…"/>
          <p:cNvSpPr txBox="1"/>
          <p:nvPr/>
        </p:nvSpPr>
        <p:spPr>
          <a:xfrm>
            <a:off x="2853" y="3857950"/>
            <a:ext cx="14650602" cy="302463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mpg %&gt;%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(color = class))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/>
              <a:t>  </a:t>
            </a:r>
            <a:r>
              <a:rPr dirty="0" err="1"/>
              <a:t>geom_smooth</a:t>
            </a:r>
            <a:r>
              <a:rPr dirty="0"/>
              <a:t>()</a:t>
            </a:r>
          </a:p>
        </p:txBody>
      </p:sp>
      <p:sp>
        <p:nvSpPr>
          <p:cNvPr id="333" name="Oval"/>
          <p:cNvSpPr/>
          <p:nvPr/>
        </p:nvSpPr>
        <p:spPr>
          <a:xfrm>
            <a:off x="20085750" y="5429342"/>
            <a:ext cx="1845839" cy="1251630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6" name="Connection Line"/>
          <p:cNvSpPr/>
          <p:nvPr/>
        </p:nvSpPr>
        <p:spPr>
          <a:xfrm>
            <a:off x="20020159" y="8336343"/>
            <a:ext cx="1911770" cy="204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9" h="21600" extrusionOk="0">
                <a:moveTo>
                  <a:pt x="0" y="21600"/>
                </a:moveTo>
                <a:cubicBezTo>
                  <a:pt x="14769" y="19646"/>
                  <a:pt x="21600" y="12446"/>
                  <a:pt x="20493" y="0"/>
                </a:cubicBezTo>
              </a:path>
            </a:pathLst>
          </a:custGeom>
          <a:ln w="38100">
            <a:solidFill>
              <a:srgbClr val="FF26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35" name="Looks like it could be the 2 seaters but we need to verify"/>
          <p:cNvSpPr txBox="1"/>
          <p:nvPr/>
        </p:nvSpPr>
        <p:spPr>
          <a:xfrm>
            <a:off x="4996367" y="10013426"/>
            <a:ext cx="1518043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Lato Light" panose="020F0302020204030203" pitchFamily="34" charset="0"/>
              </a:rPr>
              <a:t>Looks like it could be the 2 seaters but we need to verify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layering helps id abnormaliti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layering helps id abnormalities</a:t>
            </a:r>
          </a:p>
        </p:txBody>
      </p:sp>
      <p:sp>
        <p:nvSpPr>
          <p:cNvPr id="339" name="ggplot(data = mpg, aes(x = displ, y = hwy)) +…"/>
          <p:cNvSpPr txBox="1"/>
          <p:nvPr/>
        </p:nvSpPr>
        <p:spPr>
          <a:xfrm>
            <a:off x="2853" y="3857950"/>
            <a:ext cx="19789482" cy="330976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indent="1316736" algn="l" defTabSz="438911">
              <a:lnSpc>
                <a:spcPct val="120000"/>
              </a:lnSpc>
              <a:defRPr sz="316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mpg %&gt;%</a:t>
            </a:r>
          </a:p>
          <a:p>
            <a:pPr lvl="6" indent="1316736" algn="l" defTabSz="438911">
              <a:lnSpc>
                <a:spcPct val="120000"/>
              </a:lnSpc>
              <a:defRPr sz="316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 + </a:t>
            </a:r>
          </a:p>
          <a:p>
            <a:pPr lvl="6" indent="1316736" algn="l" defTabSz="438911">
              <a:lnSpc>
                <a:spcPct val="120000"/>
              </a:lnSpc>
              <a:defRPr sz="316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	</a:t>
            </a:r>
            <a:r>
              <a:rPr dirty="0" err="1"/>
              <a:t>geom_point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(color = class == "2seater")) + </a:t>
            </a:r>
          </a:p>
          <a:p>
            <a:pPr lvl="6" indent="1316736" algn="l" defTabSz="438911">
              <a:lnSpc>
                <a:spcPct val="120000"/>
              </a:lnSpc>
              <a:defRPr sz="316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/>
              <a:t>  </a:t>
            </a:r>
            <a:r>
              <a:rPr dirty="0" err="1"/>
              <a:t>geom_smooth</a:t>
            </a:r>
            <a:r>
              <a:rPr dirty="0"/>
              <a:t>(data = filter(mpg, class == "2seater"), se = FALSE) + </a:t>
            </a:r>
          </a:p>
          <a:p>
            <a:pPr lvl="6" indent="1316736" algn="l" defTabSz="438911">
              <a:lnSpc>
                <a:spcPct val="120000"/>
              </a:lnSpc>
              <a:defRPr sz="316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/>
              <a:t>  </a:t>
            </a:r>
            <a:r>
              <a:rPr dirty="0" err="1"/>
              <a:t>geom_smooth</a:t>
            </a:r>
            <a:r>
              <a:rPr dirty="0"/>
              <a:t>(data = filter(mpg, class != "2seater"), se = FALSE)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7305859"/>
            <a:ext cx="11379200" cy="529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43" name="Over plot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20114" indent="-920114" defTabSz="569594">
              <a:spcBef>
                <a:spcPts val="4400"/>
              </a:spcBef>
              <a:buSzPct val="100000"/>
              <a:buAutoNum type="arabicPeriod"/>
              <a:defRPr sz="5520">
                <a:solidFill>
                  <a:srgbClr val="005493"/>
                </a:solidFill>
              </a:defRPr>
            </a:pPr>
            <a:r>
              <a:rPr dirty="0"/>
              <a:t>Over plot:</a:t>
            </a:r>
          </a:p>
          <a:p>
            <a:pPr marL="0" lvl="6" indent="946403" defTabSz="315468">
              <a:lnSpc>
                <a:spcPct val="120000"/>
              </a:lnSpc>
              <a:spcBef>
                <a:spcPts val="0"/>
              </a:spcBef>
              <a:buSzTx/>
              <a:buNone/>
              <a:defRPr sz="414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class, y = </a:t>
            </a:r>
            <a:r>
              <a:rPr dirty="0" err="1"/>
              <a:t>hwy</a:t>
            </a:r>
            <a:r>
              <a:rPr dirty="0"/>
              <a:t>)) + </a:t>
            </a:r>
          </a:p>
          <a:p>
            <a:pPr marL="0" lvl="6" indent="946403" defTabSz="315468">
              <a:lnSpc>
                <a:spcPct val="120000"/>
              </a:lnSpc>
              <a:spcBef>
                <a:spcPts val="0"/>
              </a:spcBef>
              <a:buSzTx/>
              <a:buNone/>
              <a:defRPr sz="414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/>
              <a:t>geom_boxplot</a:t>
            </a:r>
            <a:r>
              <a:rPr dirty="0"/>
              <a:t>()</a:t>
            </a:r>
          </a:p>
          <a:p>
            <a:pPr marL="0" indent="0" defTabSz="569594">
              <a:spcBef>
                <a:spcPts val="4400"/>
              </a:spcBef>
              <a:buSzTx/>
              <a:buNone/>
              <a:defRPr sz="5520">
                <a:solidFill>
                  <a:srgbClr val="005493"/>
                </a:solidFill>
              </a:defRPr>
            </a:pPr>
            <a:r>
              <a:rPr lang="en-US" dirty="0"/>
              <a:t>	   </a:t>
            </a:r>
            <a:r>
              <a:rPr dirty="0"/>
              <a:t>with </a:t>
            </a:r>
            <a:r>
              <a:rPr sz="414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geom_jitter</a:t>
            </a:r>
            <a:r>
              <a:rPr sz="414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(width = .2, alpha = .5)</a:t>
            </a:r>
            <a:endParaRPr sz="3381" dirty="0">
              <a:latin typeface="Consolas"/>
              <a:ea typeface="Consolas"/>
              <a:cs typeface="Consolas"/>
              <a:sym typeface="Consolas"/>
            </a:endParaRPr>
          </a:p>
          <a:p>
            <a:pPr marL="920114" indent="-920114" defTabSz="569594">
              <a:spcBef>
                <a:spcPts val="4400"/>
              </a:spcBef>
              <a:buSzPct val="100000"/>
              <a:buAutoNum type="arabicPeriod" startAt="2"/>
              <a:defRPr sz="5520">
                <a:solidFill>
                  <a:srgbClr val="005493"/>
                </a:solidFill>
              </a:defRPr>
            </a:pPr>
            <a:r>
              <a:rPr dirty="0"/>
              <a:t>If you add </a:t>
            </a:r>
            <a:r>
              <a:rPr sz="414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geom_rug</a:t>
            </a:r>
            <a:r>
              <a:rPr sz="414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sz="4140" dirty="0"/>
              <a:t> to</a:t>
            </a:r>
          </a:p>
          <a:p>
            <a:pPr marL="0" lvl="6" indent="946403" defTabSz="315468">
              <a:lnSpc>
                <a:spcPct val="120000"/>
              </a:lnSpc>
              <a:spcBef>
                <a:spcPts val="0"/>
              </a:spcBef>
              <a:buSzTx/>
              <a:buNone/>
              <a:defRPr sz="414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cty</a:t>
            </a:r>
            <a:r>
              <a:rPr dirty="0"/>
              <a:t>)) + </a:t>
            </a:r>
          </a:p>
          <a:p>
            <a:pPr marL="0" lvl="6" indent="946403" defTabSz="315468">
              <a:lnSpc>
                <a:spcPct val="120000"/>
              </a:lnSpc>
              <a:spcBef>
                <a:spcPts val="0"/>
              </a:spcBef>
              <a:buSzTx/>
              <a:buNone/>
              <a:defRPr sz="414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/>
              <a:t>geom_smooth</a:t>
            </a:r>
            <a:r>
              <a:rPr dirty="0"/>
              <a:t>()</a:t>
            </a:r>
          </a:p>
          <a:p>
            <a:pPr marL="0" lvl="5" indent="788669" defTabSz="569594">
              <a:lnSpc>
                <a:spcPct val="120000"/>
              </a:lnSpc>
              <a:spcBef>
                <a:spcPts val="4400"/>
              </a:spcBef>
              <a:buSzTx/>
              <a:buNone/>
              <a:defRPr sz="5520">
                <a:solidFill>
                  <a:srgbClr val="005493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what does this tell you?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346" name="# 1. Overplot boxplot with jitter…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26749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1. Overplot boxplot with jitter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aes(class, hwy))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geom_boxplot()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geom_jitter(width = .25, alpha = .5)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141" y="6306439"/>
            <a:ext cx="15268197" cy="7201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350" name="# 2. add geom_rug to smoother…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26749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2. add geom_rug to smoother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aes(displ, cty))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geom_rug()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969" y="6180976"/>
            <a:ext cx="15528540" cy="7324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osi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Positioning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2">
            <a:alphaModFix amt="15357"/>
          </a:blip>
          <a:srcRect l="10304" t="2901" r="16856" b="13170"/>
          <a:stretch>
            <a:fillRect/>
          </a:stretch>
        </p:blipFill>
        <p:spPr>
          <a:xfrm>
            <a:off x="33537" y="-50919"/>
            <a:ext cx="8510031" cy="6708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3">
            <a:alphaModFix amt="15357"/>
          </a:blip>
          <a:srcRect l="11698" t="2835" r="17029" b="11010"/>
          <a:stretch>
            <a:fillRect/>
          </a:stretch>
        </p:blipFill>
        <p:spPr>
          <a:xfrm>
            <a:off x="15902279" y="6741329"/>
            <a:ext cx="8522633" cy="704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bar chart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bar charts </a:t>
            </a:r>
          </a:p>
        </p:txBody>
      </p:sp>
      <p:sp>
        <p:nvSpPr>
          <p:cNvPr id="358" name="All geoms have a position argument but rarely will you need to adjust it…"/>
          <p:cNvSpPr txBox="1"/>
          <p:nvPr/>
        </p:nvSpPr>
        <p:spPr>
          <a:xfrm>
            <a:off x="1264808" y="3855696"/>
            <a:ext cx="21854385" cy="860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All</a:t>
            </a:r>
            <a:r>
              <a:rPr dirty="0"/>
              <a:t> </a:t>
            </a:r>
            <a:r>
              <a:rPr sz="3900" dirty="0" err="1">
                <a:latin typeface="Monaco"/>
                <a:ea typeface="Monaco"/>
                <a:cs typeface="Monaco"/>
                <a:sym typeface="Monaco"/>
              </a:rPr>
              <a:t>geoms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have a position argument but rarely will you need to adjust it</a:t>
            </a:r>
          </a:p>
          <a:p>
            <a:pPr marL="437356" indent="-437356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800" dirty="0" err="1">
                <a:latin typeface="Monaco"/>
                <a:ea typeface="Monaco"/>
                <a:cs typeface="Monaco"/>
                <a:sym typeface="Monaco"/>
              </a:rPr>
              <a:t>geom_bar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and a few others benefit from its use though:</a:t>
            </a:r>
          </a:p>
          <a:p>
            <a:pPr marL="1185465" lvl="1" indent="-448865" algn="l" defTabSz="457200">
              <a:lnSpc>
                <a:spcPct val="150000"/>
              </a:lnSpc>
              <a:buClr>
                <a:srgbClr val="535353"/>
              </a:buClr>
              <a:buSzPct val="100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900" dirty="0">
                <a:latin typeface="Monaco"/>
                <a:ea typeface="Monaco"/>
                <a:cs typeface="Monaco"/>
                <a:sym typeface="Monaco"/>
              </a:rPr>
              <a:t>position = “stack”</a:t>
            </a:r>
            <a:r>
              <a:rPr dirty="0"/>
              <a:t>  </a:t>
            </a:r>
            <a:r>
              <a:rPr dirty="0">
                <a:latin typeface="Lato Light" panose="020F0302020204030203" pitchFamily="34" charset="0"/>
              </a:rPr>
              <a:t>(default)</a:t>
            </a:r>
          </a:p>
          <a:p>
            <a:pPr marL="1185465" lvl="1" indent="-448865" algn="l" defTabSz="457200">
              <a:lnSpc>
                <a:spcPct val="150000"/>
              </a:lnSpc>
              <a:buClr>
                <a:srgbClr val="535353"/>
              </a:buClr>
              <a:buSzPct val="50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900" dirty="0"/>
              <a:t>position = “fill”</a:t>
            </a:r>
            <a:endParaRPr sz="3900" dirty="0">
              <a:latin typeface="Consolas"/>
              <a:ea typeface="Consolas"/>
              <a:cs typeface="Consolas"/>
              <a:sym typeface="Consolas"/>
            </a:endParaRPr>
          </a:p>
          <a:p>
            <a:pPr marL="1185465" lvl="1" indent="-448865" algn="l" defTabSz="457200">
              <a:lnSpc>
                <a:spcPct val="150000"/>
              </a:lnSpc>
              <a:buClr>
                <a:srgbClr val="535353"/>
              </a:buClr>
              <a:buSzPct val="50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900" dirty="0"/>
              <a:t>position = “dodge”</a:t>
            </a: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bar chart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bar charts </a:t>
            </a:r>
          </a:p>
        </p:txBody>
      </p:sp>
      <p:sp>
        <p:nvSpPr>
          <p:cNvPr id="361" name="ggplot(data = mpg, aes(class, color = factor(year))) +…"/>
          <p:cNvSpPr txBox="1"/>
          <p:nvPr/>
        </p:nvSpPr>
        <p:spPr>
          <a:xfrm>
            <a:off x="-24073" y="3262338"/>
            <a:ext cx="13984079" cy="197773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(class, color = factor(year))) + </a:t>
            </a:r>
          </a:p>
          <a:p>
            <a:pPr lvl="6" algn="l" defTabSz="457200">
              <a:lnSpc>
                <a:spcPct val="120000"/>
              </a:lnSpc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geom_bar</a:t>
            </a:r>
            <a:r>
              <a:rPr dirty="0"/>
              <a:t>()</a:t>
            </a:r>
          </a:p>
        </p:txBody>
      </p:sp>
      <p:sp>
        <p:nvSpPr>
          <p:cNvPr id="362" name="ggplot(data = mpg, aes(class, fill = factor(year))) +…"/>
          <p:cNvSpPr txBox="1"/>
          <p:nvPr/>
        </p:nvSpPr>
        <p:spPr>
          <a:xfrm>
            <a:off x="-24073" y="5689158"/>
            <a:ext cx="13984079" cy="1977733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(class, fill = factor(year))) + </a:t>
            </a:r>
          </a:p>
          <a:p>
            <a:pPr lvl="6" algn="l" defTabSz="457200">
              <a:lnSpc>
                <a:spcPct val="120000"/>
              </a:lnSpc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geom_bar</a:t>
            </a:r>
            <a:r>
              <a:rPr dirty="0"/>
              <a:t>()</a:t>
            </a:r>
          </a:p>
        </p:txBody>
      </p:sp>
      <p:sp>
        <p:nvSpPr>
          <p:cNvPr id="363" name="ggplot(data = mpg, aes(class, fill = factor(year))) +…"/>
          <p:cNvSpPr txBox="1"/>
          <p:nvPr/>
        </p:nvSpPr>
        <p:spPr>
          <a:xfrm>
            <a:off x="-24073" y="8115980"/>
            <a:ext cx="13984079" cy="197773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(class, fill = factor(year))) + </a:t>
            </a:r>
          </a:p>
          <a:p>
            <a:pPr lvl="6" algn="l" defTabSz="457200">
              <a:lnSpc>
                <a:spcPct val="120000"/>
              </a:lnSpc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geom_bar</a:t>
            </a:r>
            <a:r>
              <a:rPr dirty="0"/>
              <a:t>(position = “fill”)</a:t>
            </a:r>
          </a:p>
        </p:txBody>
      </p:sp>
      <p:sp>
        <p:nvSpPr>
          <p:cNvPr id="364" name="ggplot(data = mpg, aes(class, fill = factor(year))) +…"/>
          <p:cNvSpPr txBox="1"/>
          <p:nvPr/>
        </p:nvSpPr>
        <p:spPr>
          <a:xfrm>
            <a:off x="-24073" y="10542801"/>
            <a:ext cx="13984079" cy="197773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(class, fill = factor(year))) + </a:t>
            </a:r>
          </a:p>
          <a:p>
            <a:pPr lvl="6" algn="l" defTabSz="457200">
              <a:lnSpc>
                <a:spcPct val="120000"/>
              </a:lnSpc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geom_bar</a:t>
            </a:r>
            <a:r>
              <a:rPr dirty="0"/>
              <a:t>(position = “dodge”)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437" y="2972659"/>
            <a:ext cx="8307982" cy="2596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869" y="7993426"/>
            <a:ext cx="8529118" cy="2665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9869" y="10743286"/>
            <a:ext cx="8529118" cy="2665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9869" y="5486400"/>
            <a:ext cx="8529118" cy="266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371" name="Use geom_bar and the different position arguments to assess how the cyl variable is distributed within each class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8000">
                <a:solidFill>
                  <a:srgbClr val="005493"/>
                </a:solidFill>
              </a:defRPr>
            </a:pPr>
            <a:r>
              <a:t>Use </a:t>
            </a:r>
            <a:r>
              <a:rPr sz="7400">
                <a:latin typeface="Monaco"/>
                <a:ea typeface="Monaco"/>
                <a:cs typeface="Monaco"/>
                <a:sym typeface="Monaco"/>
              </a:rPr>
              <a:t>geom_bar</a:t>
            </a:r>
            <a:r>
              <a:t> and the different </a:t>
            </a:r>
            <a:r>
              <a:rPr sz="7400">
                <a:latin typeface="Monaco"/>
                <a:ea typeface="Monaco"/>
                <a:cs typeface="Monaco"/>
                <a:sym typeface="Monaco"/>
              </a:rPr>
              <a:t>position</a:t>
            </a:r>
            <a:r>
              <a:t> arguments to assess how the </a:t>
            </a:r>
            <a:r>
              <a:rPr sz="7400">
                <a:latin typeface="Monaco"/>
                <a:ea typeface="Monaco"/>
                <a:cs typeface="Monaco"/>
                <a:sym typeface="Monaco"/>
              </a:rPr>
              <a:t>cyl</a:t>
            </a:r>
            <a:r>
              <a:t> variable is distributed within each </a:t>
            </a:r>
            <a:r>
              <a:rPr sz="7400"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ackage prerequisi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prerequisite</a:t>
            </a:r>
          </a:p>
        </p:txBody>
      </p:sp>
      <p:sp>
        <p:nvSpPr>
          <p:cNvPr id="147" name="library(tidyverse)…"/>
          <p:cNvSpPr txBox="1">
            <a:spLocks noGrp="1"/>
          </p:cNvSpPr>
          <p:nvPr>
            <p:ph type="body" idx="1"/>
          </p:nvPr>
        </p:nvSpPr>
        <p:spPr>
          <a:xfrm>
            <a:off x="-29930" y="3338418"/>
            <a:ext cx="23753530" cy="7503447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latin typeface="Monaco"/>
                <a:ea typeface="Monaco"/>
                <a:cs typeface="Monaco"/>
                <a:sym typeface="Monaco"/>
              </a:defRPr>
            </a:pPr>
            <a:r>
              <a:t>library(tidyverse)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Loading tidyverse: ggplot2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Loading tidyverse: tibble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Loading tidyverse: tidyr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Loading tidyverse: readr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Loading tidyverse: purrr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Loading tidyverse: dplyr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Conflicts with tidy packages ----------------------------------------------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filter(): dplyr, stats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lag():    dplyr, stats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374" name="# One potential solution…"/>
          <p:cNvSpPr txBox="1">
            <a:spLocks noGrp="1"/>
          </p:cNvSpPr>
          <p:nvPr>
            <p:ph type="body" sz="quarter" idx="1"/>
          </p:nvPr>
        </p:nvSpPr>
        <p:spPr>
          <a:xfrm>
            <a:off x="474" y="3123734"/>
            <a:ext cx="23753530" cy="2036014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One potential solution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ggplot(mpg, aes(class, fill = factor(cyl))) +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geom_bar(position = "fill")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93" y="5270459"/>
            <a:ext cx="17838693" cy="8413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oordinate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Coordinate system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alphaModFix amt="13854"/>
          </a:blip>
          <a:srcRect l="23960" t="2339" r="14014" b="5652"/>
          <a:stretch>
            <a:fillRect/>
          </a:stretch>
        </p:blipFill>
        <p:spPr>
          <a:xfrm>
            <a:off x="-606929" y="-248171"/>
            <a:ext cx="14004578" cy="14212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>
            <a:alphaModFix amt="13854"/>
          </a:blip>
          <a:srcRect l="16453" t="2943" r="22446" b="8321"/>
          <a:stretch>
            <a:fillRect/>
          </a:stretch>
        </p:blipFill>
        <p:spPr>
          <a:xfrm>
            <a:off x="13388974" y="-64890"/>
            <a:ext cx="13935737" cy="13845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manipulating your coordinat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manipulating your coordinates </a:t>
            </a:r>
          </a:p>
        </p:txBody>
      </p:sp>
      <p:sp>
        <p:nvSpPr>
          <p:cNvPr id="382" name="There are many options to manipulate and adjust the coordinate system but some basic ones include:"/>
          <p:cNvSpPr txBox="1"/>
          <p:nvPr/>
        </p:nvSpPr>
        <p:spPr>
          <a:xfrm>
            <a:off x="1264808" y="3428050"/>
            <a:ext cx="22221795" cy="903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There are </a:t>
            </a:r>
            <a:r>
              <a:rPr i="1" dirty="0"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many</a:t>
            </a:r>
            <a:r>
              <a:rPr dirty="0">
                <a:latin typeface="Lato Light" panose="020F0302020204030203" pitchFamily="34" charset="0"/>
              </a:rPr>
              <a:t> options to manipulate and adjust the coordinate system but some basic ones include:</a:t>
            </a: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sz="3900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manipulating your coordinat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manipulating your coordinates </a:t>
            </a:r>
          </a:p>
        </p:txBody>
      </p:sp>
      <p:sp>
        <p:nvSpPr>
          <p:cNvPr id="385" name="There are many options to manipulate and adjust the coordinate system but some basic ones include:…"/>
          <p:cNvSpPr txBox="1"/>
          <p:nvPr/>
        </p:nvSpPr>
        <p:spPr>
          <a:xfrm>
            <a:off x="1264809" y="3428050"/>
            <a:ext cx="12954466" cy="903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There are </a:t>
            </a:r>
            <a:r>
              <a:rPr i="1" dirty="0"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many</a:t>
            </a:r>
            <a:r>
              <a:rPr dirty="0">
                <a:latin typeface="Lato Light" panose="020F0302020204030203" pitchFamily="34" charset="0"/>
              </a:rPr>
              <a:t> options to manipulate and adjust the coordinate system but some basic ones include:</a:t>
            </a:r>
          </a:p>
          <a:p>
            <a:pPr marL="1173956" lvl="1" indent="-437356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3800" dirty="0">
                <a:latin typeface="Lato Light" panose="020F0302020204030203" pitchFamily="34" charset="0"/>
              </a:rPr>
              <a:t>flipping the coordinates</a:t>
            </a:r>
            <a:endParaRPr sz="3900" b="1" dirty="0">
              <a:latin typeface="Lato Light" panose="020F0302020204030203" pitchFamily="34" charset="0"/>
              <a:ea typeface="Helvetica"/>
              <a:cs typeface="Helvetica"/>
              <a:sym typeface="Helvetica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462" y="2611318"/>
            <a:ext cx="8625264" cy="523980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# top…"/>
          <p:cNvSpPr txBox="1"/>
          <p:nvPr/>
        </p:nvSpPr>
        <p:spPr>
          <a:xfrm>
            <a:off x="-3942" y="7832750"/>
            <a:ext cx="13072747" cy="504030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indent="1344168" algn="l" defTabSz="448055">
              <a:lnSpc>
                <a:spcPct val="120000"/>
              </a:lnSpc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top</a:t>
            </a:r>
          </a:p>
          <a:p>
            <a:pPr lvl="6" indent="1344168" algn="l" defTabSz="448055">
              <a:lnSpc>
                <a:spcPct val="120000"/>
              </a:lnSpc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class, y = </a:t>
            </a:r>
            <a:r>
              <a:rPr dirty="0" err="1"/>
              <a:t>hwy</a:t>
            </a:r>
            <a:r>
              <a:rPr dirty="0"/>
              <a:t>)) + </a:t>
            </a:r>
          </a:p>
          <a:p>
            <a:pPr lvl="6" indent="1344168" algn="l" defTabSz="448055">
              <a:lnSpc>
                <a:spcPct val="120000"/>
              </a:lnSpc>
              <a:spcBef>
                <a:spcPts val="3900"/>
              </a:spcBef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geom_boxplot</a:t>
            </a:r>
            <a:r>
              <a:rPr dirty="0"/>
              <a:t>()</a:t>
            </a:r>
          </a:p>
          <a:p>
            <a:pPr lvl="6" indent="1344168" algn="l" defTabSz="448055">
              <a:lnSpc>
                <a:spcPct val="120000"/>
              </a:lnSpc>
              <a:spcBef>
                <a:spcPts val="1900"/>
              </a:spcBef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bottom</a:t>
            </a:r>
          </a:p>
          <a:p>
            <a:pPr lvl="6" indent="1344168" algn="l" defTabSz="448055">
              <a:lnSpc>
                <a:spcPct val="120000"/>
              </a:lnSpc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class, y = </a:t>
            </a:r>
            <a:r>
              <a:rPr dirty="0" err="1"/>
              <a:t>hwy</a:t>
            </a:r>
            <a:r>
              <a:rPr dirty="0"/>
              <a:t>)) + </a:t>
            </a:r>
          </a:p>
          <a:p>
            <a:pPr lvl="6" indent="1344168" algn="l" defTabSz="448055">
              <a:lnSpc>
                <a:spcPct val="120000"/>
              </a:lnSpc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geom_boxplot</a:t>
            </a:r>
            <a:r>
              <a:rPr dirty="0"/>
              <a:t>() +</a:t>
            </a:r>
          </a:p>
          <a:p>
            <a:pPr lvl="6" indent="1344168" algn="l" defTabSz="448055">
              <a:lnSpc>
                <a:spcPct val="120000"/>
              </a:lnSpc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>
                <a:solidFill>
                  <a:srgbClr val="942192"/>
                </a:solidFill>
              </a:rPr>
              <a:t>coord_flip</a:t>
            </a:r>
            <a:r>
              <a:rPr dirty="0">
                <a:solidFill>
                  <a:srgbClr val="942192"/>
                </a:solidFill>
              </a:rPr>
              <a:t>()</a:t>
            </a:r>
          </a:p>
        </p:txBody>
      </p:sp>
      <p:pic>
        <p:nvPicPr>
          <p:cNvPr id="3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166" y="8030401"/>
            <a:ext cx="9173477" cy="5754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manipulating your coordinat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rPr dirty="0"/>
              <a:t>manipulating your coordinates </a:t>
            </a:r>
          </a:p>
        </p:txBody>
      </p:sp>
      <p:sp>
        <p:nvSpPr>
          <p:cNvPr id="391" name="There are many options to manipulate and adjust the coordinate system but some basic ones include:…"/>
          <p:cNvSpPr txBox="1"/>
          <p:nvPr/>
        </p:nvSpPr>
        <p:spPr>
          <a:xfrm>
            <a:off x="1264808" y="3428050"/>
            <a:ext cx="22221795" cy="436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There are </a:t>
            </a:r>
            <a:r>
              <a:rPr i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many</a:t>
            </a:r>
            <a:r>
              <a:rPr dirty="0">
                <a:latin typeface="Lato Light" panose="020F0302020204030203" pitchFamily="34" charset="0"/>
              </a:rPr>
              <a:t> options to manipulate and adjust the coordinate system but some basic ones include:</a:t>
            </a:r>
            <a:endParaRPr lang="en-US" dirty="0">
              <a:latin typeface="Lato Light" panose="020F0302020204030203" pitchFamily="34" charset="0"/>
            </a:endParaRPr>
          </a:p>
          <a:p>
            <a:pPr algn="l" defTabSz="457200">
              <a:buClr>
                <a:srgbClr val="535353"/>
              </a:buClr>
              <a:buSzPct val="82000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dirty="0">
              <a:latin typeface="Lato Light" panose="020F0302020204030203" pitchFamily="34" charset="0"/>
            </a:endParaRPr>
          </a:p>
          <a:p>
            <a:pPr marL="1173956" lvl="1" indent="-437356" algn="l" defTabSz="457200"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3800" dirty="0">
                <a:latin typeface="Lato Light" panose="020F0302020204030203" pitchFamily="34" charset="0"/>
              </a:rPr>
              <a:t>zooming in or out</a:t>
            </a:r>
            <a:endParaRPr sz="3900" b="1" dirty="0">
              <a:latin typeface="Lato Light" panose="020F0302020204030203" pitchFamily="34" charset="0"/>
              <a:ea typeface="Helvetica"/>
              <a:cs typeface="Helvetica"/>
              <a:sym typeface="Helvetica"/>
            </a:endParaRP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</p:txBody>
      </p:sp>
      <p:sp>
        <p:nvSpPr>
          <p:cNvPr id="392" name="ggplot(data = mpg, aes(x = displ, y = cty)) +…"/>
          <p:cNvSpPr txBox="1"/>
          <p:nvPr/>
        </p:nvSpPr>
        <p:spPr>
          <a:xfrm>
            <a:off x="0" y="5996861"/>
            <a:ext cx="15939180" cy="22194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1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cty</a:t>
            </a:r>
            <a:r>
              <a:rPr dirty="0"/>
              <a:t>)) + </a:t>
            </a:r>
          </a:p>
          <a:p>
            <a:pPr lvl="6" algn="l" defTabSz="457200">
              <a:lnSpc>
                <a:spcPct val="120000"/>
              </a:lnSpc>
              <a:defRPr sz="31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geom_jitter</a:t>
            </a:r>
            <a:r>
              <a:rPr dirty="0"/>
              <a:t>() +</a:t>
            </a:r>
          </a:p>
          <a:p>
            <a:pPr lvl="6" algn="l" defTabSz="457200">
              <a:lnSpc>
                <a:spcPct val="120000"/>
              </a:lnSpc>
              <a:defRPr sz="31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>
                <a:solidFill>
                  <a:srgbClr val="942192"/>
                </a:solidFill>
              </a:rPr>
              <a:t>coord_cartesian</a:t>
            </a:r>
            <a:r>
              <a:rPr dirty="0">
                <a:solidFill>
                  <a:srgbClr val="942192"/>
                </a:solidFill>
              </a:rPr>
              <a:t>(</a:t>
            </a:r>
            <a:r>
              <a:rPr dirty="0" err="1">
                <a:solidFill>
                  <a:srgbClr val="942192"/>
                </a:solidFill>
              </a:rPr>
              <a:t>xlim</a:t>
            </a:r>
            <a:r>
              <a:rPr dirty="0">
                <a:solidFill>
                  <a:srgbClr val="942192"/>
                </a:solidFill>
              </a:rPr>
              <a:t> = c(4, 7), </a:t>
            </a:r>
            <a:r>
              <a:rPr dirty="0" err="1">
                <a:solidFill>
                  <a:srgbClr val="942192"/>
                </a:solidFill>
              </a:rPr>
              <a:t>ylim</a:t>
            </a:r>
            <a:r>
              <a:rPr dirty="0">
                <a:solidFill>
                  <a:srgbClr val="942192"/>
                </a:solidFill>
              </a:rPr>
              <a:t> = c(10, 20))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427" y="7891307"/>
            <a:ext cx="11798736" cy="5824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manipulating your coordinat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manipulating your coordinates </a:t>
            </a:r>
          </a:p>
        </p:txBody>
      </p:sp>
      <p:sp>
        <p:nvSpPr>
          <p:cNvPr id="396" name="There are many options to manipulate and adjust the coordinate system but some basic ones include:…"/>
          <p:cNvSpPr txBox="1"/>
          <p:nvPr/>
        </p:nvSpPr>
        <p:spPr>
          <a:xfrm>
            <a:off x="1081102" y="2839715"/>
            <a:ext cx="22221795" cy="436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There are </a:t>
            </a:r>
            <a:r>
              <a:rPr i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many</a:t>
            </a:r>
            <a:r>
              <a:rPr dirty="0">
                <a:latin typeface="Lato Light" panose="020F0302020204030203" pitchFamily="34" charset="0"/>
              </a:rPr>
              <a:t> options to manipulate and adjust the coordinate system but some basic ones include:</a:t>
            </a:r>
          </a:p>
          <a:p>
            <a:pPr marL="1173956" lvl="1" indent="-437356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3800" dirty="0">
                <a:latin typeface="Lato Light" panose="020F0302020204030203" pitchFamily="34" charset="0"/>
              </a:rPr>
              <a:t>formatting axes and labels</a:t>
            </a:r>
            <a:endParaRPr sz="3900" b="1" dirty="0">
              <a:latin typeface="Lato Light" panose="020F0302020204030203" pitchFamily="34" charset="0"/>
              <a:ea typeface="Helvetica"/>
              <a:cs typeface="Helvetica"/>
              <a:sym typeface="Helvetica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gplot(data = txhousing, aes(x = volume, y = median)) +…"/>
          <p:cNvSpPr txBox="1"/>
          <p:nvPr/>
        </p:nvSpPr>
        <p:spPr>
          <a:xfrm>
            <a:off x="0" y="5670797"/>
            <a:ext cx="15939180" cy="22194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txhousing</a:t>
            </a:r>
            <a:r>
              <a:rPr dirty="0"/>
              <a:t>, </a:t>
            </a:r>
            <a:r>
              <a:rPr dirty="0" err="1"/>
              <a:t>aes</a:t>
            </a:r>
            <a:r>
              <a:rPr dirty="0"/>
              <a:t>(x = volume, y = median)) + 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/>
              <a:t>geom_point</a:t>
            </a:r>
            <a:r>
              <a:rPr dirty="0"/>
              <a:t>(alpha = .25) +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42192"/>
                </a:solidFill>
              </a:rPr>
              <a:t>scale_y_continuous</a:t>
            </a:r>
            <a:r>
              <a:rPr dirty="0"/>
              <a:t>(name = "Median Sales Price", labels = scales::dollar) +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>
                <a:solidFill>
                  <a:srgbClr val="942192"/>
                </a:solidFill>
              </a:rPr>
              <a:t>scale_x_log10</a:t>
            </a:r>
            <a:r>
              <a:rPr dirty="0"/>
              <a:t>(name = "Total Sales Volume", labels = scales::comma) +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42192"/>
                </a:solidFill>
              </a:rPr>
              <a:t>ggtitle</a:t>
            </a:r>
            <a:r>
              <a:rPr dirty="0"/>
              <a:t>("Texas Housing Sales",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       subtitle = "Sales data from 2000-2010 provided by the TAMU real estate center")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4015" y="7769199"/>
            <a:ext cx="11366264" cy="5843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manipulating your coordinat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manipulating your coordinates </a:t>
            </a:r>
          </a:p>
        </p:txBody>
      </p:sp>
      <p:sp>
        <p:nvSpPr>
          <p:cNvPr id="401" name="There are many options to manipulate and adjust the coordinate system but some basic ones include:…"/>
          <p:cNvSpPr txBox="1"/>
          <p:nvPr/>
        </p:nvSpPr>
        <p:spPr>
          <a:xfrm>
            <a:off x="1264808" y="3428050"/>
            <a:ext cx="22221795" cy="436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There are </a:t>
            </a:r>
            <a:r>
              <a:rPr i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many</a:t>
            </a:r>
            <a:r>
              <a:rPr dirty="0">
                <a:latin typeface="Lato Light" panose="020F0302020204030203" pitchFamily="34" charset="0"/>
              </a:rPr>
              <a:t> options to manipulate and adjust the coordinate system but some basic ones include:</a:t>
            </a:r>
          </a:p>
          <a:p>
            <a:pPr marL="1173956" lvl="1" indent="-437356" algn="l" defTabSz="457200"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3800" dirty="0">
                <a:latin typeface="Lato Light" panose="020F0302020204030203" pitchFamily="34" charset="0"/>
              </a:rPr>
              <a:t>formatting axes and labels</a:t>
            </a:r>
            <a:endParaRPr sz="3900" b="1" dirty="0">
              <a:latin typeface="Lato Light" panose="020F0302020204030203" pitchFamily="34" charset="0"/>
              <a:ea typeface="Helvetica"/>
              <a:cs typeface="Helvetica"/>
              <a:sym typeface="Helvetica"/>
            </a:endParaRP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73" y="7804641"/>
            <a:ext cx="11366264" cy="5843515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This is what I expect your project visualizations to look like!"/>
          <p:cNvSpPr txBox="1"/>
          <p:nvPr/>
        </p:nvSpPr>
        <p:spPr>
          <a:xfrm>
            <a:off x="14399739" y="6251902"/>
            <a:ext cx="951882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This is what I expect your project visualizations to look like!</a:t>
            </a:r>
          </a:p>
        </p:txBody>
      </p:sp>
      <p:sp>
        <p:nvSpPr>
          <p:cNvPr id="402" name="ggplot(data = txhousing, aes(x = volume, y = median)) +…"/>
          <p:cNvSpPr txBox="1"/>
          <p:nvPr/>
        </p:nvSpPr>
        <p:spPr>
          <a:xfrm>
            <a:off x="-53558" y="5337643"/>
            <a:ext cx="15939180" cy="2219486"/>
          </a:xfrm>
          <a:prstGeom prst="rect">
            <a:avLst/>
          </a:prstGeom>
          <a:solidFill>
            <a:srgbClr val="E5E5E5">
              <a:alpha val="2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</a:t>
            </a:r>
            <a:r>
              <a:rPr dirty="0" err="1"/>
              <a:t>txhousing</a:t>
            </a:r>
            <a:r>
              <a:rPr dirty="0"/>
              <a:t>, </a:t>
            </a:r>
            <a:r>
              <a:rPr dirty="0" err="1"/>
              <a:t>aes</a:t>
            </a:r>
            <a:r>
              <a:rPr dirty="0"/>
              <a:t>(x = volume, y = median)) + 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/>
              <a:t>geom_point</a:t>
            </a:r>
            <a:r>
              <a:rPr dirty="0"/>
              <a:t>(alpha = .25) +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42192"/>
                </a:solidFill>
              </a:rPr>
              <a:t>scale_y_continuous</a:t>
            </a:r>
            <a:r>
              <a:rPr dirty="0"/>
              <a:t>(name = "Median Sales Price", labels = scales::dollar) +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>
                <a:solidFill>
                  <a:srgbClr val="942192"/>
                </a:solidFill>
              </a:rPr>
              <a:t>scale_x_log10</a:t>
            </a:r>
            <a:r>
              <a:rPr dirty="0"/>
              <a:t>(name = "Total Sales Volume", labels = scales::comma) +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>
                <a:solidFill>
                  <a:srgbClr val="942192"/>
                </a:solidFill>
              </a:rPr>
              <a:t>ggtitle</a:t>
            </a:r>
            <a:r>
              <a:rPr dirty="0"/>
              <a:t>("Texas Housing Sales",</a:t>
            </a:r>
          </a:p>
          <a:p>
            <a:pPr lvl="6" indent="740664" algn="l" defTabSz="246888">
              <a:lnSpc>
                <a:spcPct val="120000"/>
              </a:lnSpc>
              <a:defRPr sz="178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       subtitle = "Sales data from 2000-2010 provided by the TAMU real estate center")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manipulating your coordinates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manipulating your coordinates </a:t>
            </a:r>
          </a:p>
        </p:txBody>
      </p:sp>
      <p:sp>
        <p:nvSpPr>
          <p:cNvPr id="407" name="There are many options to manipulate and adjust the coordinate system but some basic ones include:…"/>
          <p:cNvSpPr txBox="1"/>
          <p:nvPr/>
        </p:nvSpPr>
        <p:spPr>
          <a:xfrm>
            <a:off x="1264808" y="3428050"/>
            <a:ext cx="22221795" cy="436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There are </a:t>
            </a:r>
            <a:r>
              <a:rPr i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many</a:t>
            </a:r>
            <a:r>
              <a:rPr dirty="0">
                <a:latin typeface="Lato Light" panose="020F0302020204030203" pitchFamily="34" charset="0"/>
              </a:rPr>
              <a:t> options to manipulate and adjust the coordinate system but some basic ones include:</a:t>
            </a:r>
          </a:p>
          <a:p>
            <a:pPr marL="1173956" lvl="1" indent="-437356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 strike="sngStrike"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3800" dirty="0">
                <a:latin typeface="Lato Light" panose="020F0302020204030203" pitchFamily="34" charset="0"/>
              </a:rPr>
              <a:t>creating pie charts</a:t>
            </a:r>
            <a:endParaRPr sz="3900" b="1" dirty="0">
              <a:latin typeface="Lato Light" panose="020F0302020204030203" pitchFamily="34" charset="0"/>
              <a:ea typeface="Helvetica"/>
              <a:cs typeface="Helvetica"/>
              <a:sym typeface="Helvetica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</p:txBody>
      </p:sp>
      <p:sp>
        <p:nvSpPr>
          <p:cNvPr id="408" name="ggplot(data = mpg, aes(class, fill = factor(year))) +…"/>
          <p:cNvSpPr txBox="1"/>
          <p:nvPr/>
        </p:nvSpPr>
        <p:spPr>
          <a:xfrm>
            <a:off x="0" y="6308750"/>
            <a:ext cx="15939180" cy="201585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aes(class, fill = factor(year))) + 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geom_bar() +</a:t>
            </a:r>
          </a:p>
          <a:p>
            <a:pPr lvl="6" algn="l" defTabSz="457200">
              <a:lnSpc>
                <a:spcPct val="120000"/>
              </a:lnSpc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coord_polar()</a:t>
            </a:r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10" y="8629685"/>
            <a:ext cx="7518401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asted-image.gif" descr="pasted-image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418" y="8071699"/>
            <a:ext cx="6226767" cy="4864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/>
              <a:t>Your turn!</a:t>
            </a:r>
          </a:p>
        </p:txBody>
      </p:sp>
      <p:pic>
        <p:nvPicPr>
          <p:cNvPr id="413" name="tr_tst2.png" descr="tr_ts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382" y="5678374"/>
            <a:ext cx="15461936" cy="7730969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How close can you get to re-creating this?"/>
          <p:cNvSpPr txBox="1">
            <a:spLocks noGrp="1"/>
          </p:cNvSpPr>
          <p:nvPr>
            <p:ph type="body" sz="quarter" idx="1"/>
          </p:nvPr>
        </p:nvSpPr>
        <p:spPr>
          <a:xfrm>
            <a:off x="673100" y="3723955"/>
            <a:ext cx="23050500" cy="19815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How close can you get to re-creating this?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17" name="ggplot(data = mpg, aes(class, fill = factor(cyl))) +…"/>
          <p:cNvSpPr txBox="1">
            <a:spLocks noGrp="1"/>
          </p:cNvSpPr>
          <p:nvPr>
            <p:ph type="body" sz="quarter" idx="1"/>
          </p:nvPr>
        </p:nvSpPr>
        <p:spPr>
          <a:xfrm>
            <a:off x="474" y="2890685"/>
            <a:ext cx="23753530" cy="369565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mpg %&gt;%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	</a:t>
            </a:r>
            <a:r>
              <a:rPr dirty="0" err="1"/>
              <a:t>ggplot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</a:t>
            </a:r>
            <a:r>
              <a:rPr lang="en-US" dirty="0"/>
              <a:t>x = </a:t>
            </a:r>
            <a:r>
              <a:rPr dirty="0"/>
              <a:t>class, fill = factor(</a:t>
            </a:r>
            <a:r>
              <a:rPr dirty="0" err="1"/>
              <a:t>cyl</a:t>
            </a:r>
            <a:r>
              <a:rPr dirty="0"/>
              <a:t>))) + 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lang="en-US" dirty="0"/>
              <a:t>	</a:t>
            </a:r>
            <a:r>
              <a:rPr dirty="0" err="1"/>
              <a:t>geom_bar</a:t>
            </a:r>
            <a:r>
              <a:rPr dirty="0"/>
              <a:t>(position = "fill") + 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US" dirty="0"/>
              <a:t>	</a:t>
            </a:r>
            <a:r>
              <a:rPr dirty="0" err="1"/>
              <a:t>scale_y_continuous</a:t>
            </a:r>
            <a:r>
              <a:rPr dirty="0"/>
              <a:t>(name = "Percent", labels = scales::percent) + 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US" dirty="0"/>
              <a:t>	</a:t>
            </a:r>
            <a:r>
              <a:rPr dirty="0" err="1"/>
              <a:t>coord_flip</a:t>
            </a:r>
            <a:r>
              <a:rPr dirty="0"/>
              <a:t>()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89" y="6710294"/>
            <a:ext cx="11264901" cy="687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ata prerequisi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prerequisite</a:t>
            </a:r>
          </a:p>
        </p:txBody>
      </p:sp>
      <p:sp>
        <p:nvSpPr>
          <p:cNvPr id="150" name="mpg…"/>
          <p:cNvSpPr txBox="1">
            <a:spLocks noGrp="1"/>
          </p:cNvSpPr>
          <p:nvPr>
            <p:ph type="body" idx="1"/>
          </p:nvPr>
        </p:nvSpPr>
        <p:spPr>
          <a:xfrm>
            <a:off x="-29930" y="3338418"/>
            <a:ext cx="23753530" cy="813706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mpg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# A tibble: 234 × 11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  manufacturer model displ  year   cyl      trans   drv   cty   hwy    fl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         &lt;chr&gt; &lt;chr&gt; &lt;dbl&gt; &lt;int&gt; &lt;int&gt;      &lt;chr&gt; &lt;chr&gt; &lt;int&gt; &lt;int&gt; &lt;chr&gt;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1         audi    a4   1.8  1999     4   auto(l5)     f    18    29     p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2         audi    a4   1.8  1999     4 manual(m5)     f    21    29     p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3         audi    a4   2.0  2008     4 manual(m6)     f    20    31     p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4         audi    a4   2.0  2008     4   auto(av)     f    21    30     p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5         audi    a4   2.8  1999     6   auto(l5)     f    16    26     p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6         audi    a4   2.8  1999     6 manual(m5)     f    18    26     p</a:t>
            </a:r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#&gt; # ... with 228 more rows, and 1 more variables: class &lt;chr&gt;</a:t>
            </a:r>
          </a:p>
        </p:txBody>
      </p:sp>
      <p:sp>
        <p:nvSpPr>
          <p:cNvPr id="151" name="Type View(mpg) in the console for a spreadsheet view of the data"/>
          <p:cNvSpPr txBox="1"/>
          <p:nvPr/>
        </p:nvSpPr>
        <p:spPr>
          <a:xfrm>
            <a:off x="2748191" y="12624024"/>
            <a:ext cx="1819728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Type </a:t>
            </a:r>
            <a:r>
              <a:rPr dirty="0">
                <a:latin typeface="Lato" panose="020F0502020204030203" pitchFamily="34" charset="0"/>
                <a:ea typeface="Helvetica"/>
                <a:cs typeface="Helvetica"/>
                <a:sym typeface="Helvetica"/>
              </a:rPr>
              <a:t>View(mpg)</a:t>
            </a:r>
            <a:r>
              <a:rPr dirty="0">
                <a:latin typeface="Lato" panose="020F0502020204030203" pitchFamily="34" charset="0"/>
              </a:rPr>
              <a:t> in the console for a spreadsheet view of the data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43548" y="-1941265"/>
            <a:ext cx="25227721" cy="1673396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o little tim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so little time!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ee layering in action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see layering in action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" y="2871310"/>
            <a:ext cx="24384001" cy="9562354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https://rpubs.com/bradleyboehmke/weather_graphic"/>
          <p:cNvSpPr txBox="1"/>
          <p:nvPr/>
        </p:nvSpPr>
        <p:spPr>
          <a:xfrm>
            <a:off x="5632146" y="12679395"/>
            <a:ext cx="1311970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2949FF"/>
                </a:solidFill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https://rpubs.com/bradleyboehmke/weather_graphic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earn more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learn more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67" y="3704158"/>
            <a:ext cx="5996858" cy="9127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989" y="3701466"/>
            <a:ext cx="7150719" cy="9364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2698" y="3689350"/>
            <a:ext cx="5908733" cy="915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Leverage help as you’re learning"/>
          <p:cNvSpPr txBox="1">
            <a:spLocks noGrp="1"/>
          </p:cNvSpPr>
          <p:nvPr>
            <p:ph type="title"/>
          </p:nvPr>
        </p:nvSpPr>
        <p:spPr>
          <a:xfrm>
            <a:off x="666750" y="166576"/>
            <a:ext cx="23050500" cy="3429001"/>
          </a:xfrm>
          <a:prstGeom prst="rect">
            <a:avLst/>
          </a:prstGeom>
        </p:spPr>
        <p:txBody>
          <a:bodyPr/>
          <a:lstStyle/>
          <a:p>
            <a:r>
              <a:t>Leverage help as you’re learning</a:t>
            </a:r>
          </a:p>
        </p:txBody>
      </p:sp>
      <p:sp>
        <p:nvSpPr>
          <p:cNvPr id="434" name="Help &gt;&gt; Cheatsheets &gt;&gt; Data Visualization with ggplot2"/>
          <p:cNvSpPr txBox="1"/>
          <p:nvPr/>
        </p:nvSpPr>
        <p:spPr>
          <a:xfrm>
            <a:off x="2875043" y="3247901"/>
            <a:ext cx="18633915" cy="815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300"/>
              </a:spcBef>
              <a:defRPr sz="45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 Light"/>
              </a:defRPr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Help &gt;&gt;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Cheatsheets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 &gt;&gt; Data Visualization with ggplot2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70" y="4666294"/>
            <a:ext cx="19577859" cy="9027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what to remember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unction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 to remember</a:t>
            </a:r>
          </a:p>
        </p:txBody>
      </p:sp>
      <p:graphicFrame>
        <p:nvGraphicFramePr>
          <p:cNvPr id="440" name="Table"/>
          <p:cNvGraphicFramePr/>
          <p:nvPr>
            <p:extLst>
              <p:ext uri="{D42A27DB-BD31-4B8C-83A1-F6EECF244321}">
                <p14:modId xmlns:p14="http://schemas.microsoft.com/office/powerpoint/2010/main" val="390986511"/>
              </p:ext>
            </p:extLst>
          </p:nvPr>
        </p:nvGraphicFramePr>
        <p:xfrm>
          <a:off x="1622520" y="4079451"/>
          <a:ext cx="21770285" cy="905634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62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Operator/Function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26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ggplot()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Initializes a </a:t>
                      </a:r>
                      <a:r>
                        <a:rPr sz="4000" dirty="0" err="1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ggplot</a:t>
                      </a: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 object (creates the blank canvas)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26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aes()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Creates aesthetic mappings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26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geom_xx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Geometric shapes to plot the data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26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color, shape, size, alpha, etc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Aesthetic parameters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626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facet_wrap, facet_grid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Create small multiples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626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position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Position argument (primarily used with bar charts)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626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coord_xx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797979"/>
                          </a:solidFill>
                          <a:latin typeface="Lato Light" panose="020F0302020204030203" pitchFamily="34" charset="0"/>
                        </a:rPr>
                        <a:t>Functions to adjust the coordinate system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626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scale_xx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797979"/>
                          </a:solidFill>
                          <a:latin typeface="Lato Light" panose="020F0302020204030203" pitchFamily="34" charset="0"/>
                        </a:rPr>
                        <a:t>Functions to adjust x and y axis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important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t>important</a:t>
            </a:r>
          </a:p>
        </p:txBody>
      </p:sp>
      <p:sp>
        <p:nvSpPr>
          <p:cNvPr id="443" name="This aligns to standards 4.2, 4.3, 4.5.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2561633" cy="938538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5300"/>
              </a:spcBef>
              <a:buSzTx/>
              <a:buNone/>
              <a:defRPr sz="7500"/>
            </a:lvl1pPr>
          </a:lstStyle>
          <a:p>
            <a:r>
              <a:t>This aligns to standards 4.2, 4.3, 4.5.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important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Homework4</a:t>
            </a:r>
            <a:endParaRPr dirty="0"/>
          </a:p>
        </p:txBody>
      </p:sp>
      <p:sp>
        <p:nvSpPr>
          <p:cNvPr id="443" name="This aligns to standards 4.2, 4.3, 4.5."/>
          <p:cNvSpPr txBox="1">
            <a:spLocks noGrp="1"/>
          </p:cNvSpPr>
          <p:nvPr>
            <p:ph type="body" idx="1"/>
          </p:nvPr>
        </p:nvSpPr>
        <p:spPr>
          <a:xfrm>
            <a:off x="666750" y="3887980"/>
            <a:ext cx="22561633" cy="939259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>
              <a:lnSpc>
                <a:spcPct val="100000"/>
              </a:lnSpc>
              <a:spcBef>
                <a:spcPts val="5300"/>
              </a:spcBef>
              <a:buSzTx/>
              <a:buNone/>
              <a:defRPr sz="7500"/>
            </a:lvl1pPr>
          </a:lstStyle>
          <a:p>
            <a:pPr algn="l"/>
            <a:r>
              <a:rPr lang="en-US" dirty="0"/>
              <a:t>Make a one-page brief report contains: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400" dirty="0"/>
              <a:t>A title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400" dirty="0"/>
              <a:t>Only one visualization, make sure it’s nicely presented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400" dirty="0"/>
              <a:t>No more than two paragraphs of statement (what’s the data you used, what phenomenon or observation you want to present and how this visualization support that)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400" dirty="0"/>
              <a:t>Submit the </a:t>
            </a:r>
            <a:r>
              <a:rPr lang="en-US" sz="5400" dirty="0" err="1"/>
              <a:t>RPub</a:t>
            </a:r>
            <a:r>
              <a:rPr lang="en-US" sz="5400" dirty="0"/>
              <a:t> URL via Canvas,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400" dirty="0"/>
              <a:t>Due NOV 15, 2020 11:59PM</a:t>
            </a:r>
          </a:p>
        </p:txBody>
      </p:sp>
    </p:spTree>
    <p:extLst>
      <p:ext uri="{BB962C8B-B14F-4D97-AF65-F5344CB8AC3E}">
        <p14:creationId xmlns:p14="http://schemas.microsoft.com/office/powerpoint/2010/main" val="162124248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important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Coding exercise</a:t>
            </a:r>
            <a:endParaRPr dirty="0"/>
          </a:p>
        </p:txBody>
      </p:sp>
      <p:sp>
        <p:nvSpPr>
          <p:cNvPr id="443" name="This aligns to standards 4.2, 4.3, 4.5."/>
          <p:cNvSpPr txBox="1">
            <a:spLocks noGrp="1"/>
          </p:cNvSpPr>
          <p:nvPr>
            <p:ph type="body" idx="1"/>
          </p:nvPr>
        </p:nvSpPr>
        <p:spPr>
          <a:xfrm>
            <a:off x="666750" y="3887980"/>
            <a:ext cx="22561633" cy="77225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5300"/>
              </a:spcBef>
              <a:buSzTx/>
              <a:buNone/>
              <a:defRPr sz="7500"/>
            </a:lvl1pPr>
          </a:lstStyle>
          <a:p>
            <a:pPr algn="l"/>
            <a:r>
              <a:rPr lang="en-US" dirty="0"/>
              <a:t>Another guideline </a:t>
            </a:r>
            <a:r>
              <a:rPr lang="en-US" altLang="zh-CN" dirty="0"/>
              <a:t>for</a:t>
            </a:r>
            <a:r>
              <a:rPr lang="en-US" dirty="0"/>
              <a:t> your final project</a:t>
            </a:r>
          </a:p>
          <a:p>
            <a:pPr algn="l"/>
            <a:r>
              <a:rPr lang="en-US" dirty="0"/>
              <a:t>Due: </a:t>
            </a:r>
            <a:r>
              <a:rPr lang="en-US" sz="8000" dirty="0"/>
              <a:t>NOV 10, 2020 11:59PM</a:t>
            </a:r>
          </a:p>
          <a:p>
            <a:pPr algn="l"/>
            <a:r>
              <a:rPr lang="en-US" sz="8000" dirty="0"/>
              <a:t>Send your brief plan via slack.</a:t>
            </a:r>
            <a:endParaRPr lang="en-US" dirty="0"/>
          </a:p>
          <a:p>
            <a:pPr algn="l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9052340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10 minute break"/>
          <p:cNvSpPr txBox="1">
            <a:spLocks noGrp="1"/>
          </p:cNvSpPr>
          <p:nvPr>
            <p:ph type="title"/>
          </p:nvPr>
        </p:nvSpPr>
        <p:spPr>
          <a:xfrm>
            <a:off x="666750" y="639440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1</a:t>
            </a:r>
            <a:r>
              <a:rPr lang="en-US" dirty="0"/>
              <a:t>5</a:t>
            </a:r>
            <a:r>
              <a:rPr dirty="0"/>
              <a:t> minute break</a:t>
            </a:r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534" y="1887701"/>
            <a:ext cx="10960452" cy="10960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alphaModFix amt="18219"/>
          </a:blip>
          <a:stretch>
            <a:fillRect/>
          </a:stretch>
        </p:blipFill>
        <p:spPr>
          <a:xfrm>
            <a:off x="-125410" y="-2516217"/>
            <a:ext cx="24997913" cy="1874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Canv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Canvas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et’s create our “canvas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create our “canvas”</a:t>
            </a:r>
          </a:p>
        </p:txBody>
      </p:sp>
      <p:sp>
        <p:nvSpPr>
          <p:cNvPr id="157" name="# left…"/>
          <p:cNvSpPr txBox="1">
            <a:spLocks noGrp="1"/>
          </p:cNvSpPr>
          <p:nvPr>
            <p:ph type="body" sz="half" idx="1"/>
          </p:nvPr>
        </p:nvSpPr>
        <p:spPr>
          <a:xfrm>
            <a:off x="-29930" y="3338418"/>
            <a:ext cx="23753530" cy="358192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left</a:t>
            </a:r>
          </a:p>
          <a:p>
            <a:pPr marL="0" lvl="4" indent="914400" defTabSz="457200">
              <a:spcBef>
                <a:spcPts val="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mpg)</a:t>
            </a:r>
          </a:p>
          <a:p>
            <a:pPr marL="0" lvl="4" indent="914400" defTabSz="457200">
              <a:spcBef>
                <a:spcPts val="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4" indent="914400" defTabSz="457200">
              <a:spcBef>
                <a:spcPts val="150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right</a:t>
            </a:r>
          </a:p>
          <a:p>
            <a:pPr marL="0" lvl="4" indent="914400" defTabSz="457200">
              <a:spcBef>
                <a:spcPts val="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mpg, </a:t>
            </a:r>
            <a:r>
              <a:rPr dirty="0" err="1"/>
              <a:t>aes</a:t>
            </a:r>
            <a:r>
              <a:rPr dirty="0"/>
              <a:t>(x = </a:t>
            </a:r>
            <a:r>
              <a:rPr dirty="0" err="1"/>
              <a:t>displ</a:t>
            </a:r>
            <a:r>
              <a:rPr dirty="0"/>
              <a:t>, y = </a:t>
            </a:r>
            <a:r>
              <a:rPr dirty="0" err="1"/>
              <a:t>hwy</a:t>
            </a:r>
            <a:r>
              <a:rPr dirty="0"/>
              <a:t>))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50" y="7465050"/>
            <a:ext cx="8274163" cy="5516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240" y="7515260"/>
            <a:ext cx="8936380" cy="5957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eo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geoms</a:t>
            </a:r>
          </a:p>
        </p:txBody>
      </p:sp>
      <p:graphicFrame>
        <p:nvGraphicFramePr>
          <p:cNvPr id="162" name="Table"/>
          <p:cNvGraphicFramePr/>
          <p:nvPr/>
        </p:nvGraphicFramePr>
        <p:xfrm>
          <a:off x="15866467" y="-245294"/>
          <a:ext cx="8995241" cy="142065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48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geom_abline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geom_histogram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geom_bar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geom_jitter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geom_bin2d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geom_label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geom_blank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geom_map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geom_boxplot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geom_path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geom_contour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geom_point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geom_polygon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geom_hex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geom_quantile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 dirty="0" err="1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geom_crossbar</a:t>
                      </a:r>
                      <a:endParaRPr sz="3600" dirty="0">
                        <a:solidFill>
                          <a:srgbClr val="808785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geom_raster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geom_ribbon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geom_density_2d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geom_rug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geom_dotplot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geom_segment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geom_errorharh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geom_smooth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4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geom_freqpoly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 dirty="0" err="1">
                          <a:solidFill>
                            <a:srgbClr val="808785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geom_violin</a:t>
                      </a:r>
                      <a:endParaRPr sz="3600" dirty="0">
                        <a:solidFill>
                          <a:srgbClr val="808785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4038</Words>
  <Application>Microsoft Office PowerPoint</Application>
  <PresentationFormat>Custom</PresentationFormat>
  <Paragraphs>583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Gill Sans</vt:lpstr>
      <vt:lpstr>Gill Sans Light</vt:lpstr>
      <vt:lpstr>Gill Sans SemiBold</vt:lpstr>
      <vt:lpstr>Helvetica Neue</vt:lpstr>
      <vt:lpstr>Lato</vt:lpstr>
      <vt:lpstr>Monaco</vt:lpstr>
      <vt:lpstr>Arial</vt:lpstr>
      <vt:lpstr>Consolas</vt:lpstr>
      <vt:lpstr>Helvetica</vt:lpstr>
      <vt:lpstr>Lato Light</vt:lpstr>
      <vt:lpstr>Showroom</vt:lpstr>
      <vt:lpstr>Today’s Class</vt:lpstr>
      <vt:lpstr>visualization</vt:lpstr>
      <vt:lpstr>ggplot2</vt:lpstr>
      <vt:lpstr>prerequisites</vt:lpstr>
      <vt:lpstr>package prerequisite</vt:lpstr>
      <vt:lpstr>data prerequisite</vt:lpstr>
      <vt:lpstr>Canvas</vt:lpstr>
      <vt:lpstr>let’s create our “canvas”</vt:lpstr>
      <vt:lpstr>geoms</vt:lpstr>
      <vt:lpstr>lets add “geoms”</vt:lpstr>
      <vt:lpstr>univariate geoms</vt:lpstr>
      <vt:lpstr>univariate geoms</vt:lpstr>
      <vt:lpstr>univariate geoms</vt:lpstr>
      <vt:lpstr>Bivariate geoms</vt:lpstr>
      <vt:lpstr>Your turn!</vt:lpstr>
      <vt:lpstr>Solution</vt:lpstr>
      <vt:lpstr>non-mapping aesthetics</vt:lpstr>
      <vt:lpstr>non-mapping aesthetics</vt:lpstr>
      <vt:lpstr>adding a 3rd dimension</vt:lpstr>
      <vt:lpstr>adding a 3rd dimension</vt:lpstr>
      <vt:lpstr>Your turn!</vt:lpstr>
      <vt:lpstr>Solution</vt:lpstr>
      <vt:lpstr>Solution</vt:lpstr>
      <vt:lpstr>Solution</vt:lpstr>
      <vt:lpstr>Solution</vt:lpstr>
      <vt:lpstr>Solution</vt:lpstr>
      <vt:lpstr>facets</vt:lpstr>
      <vt:lpstr>facets = small multiples</vt:lpstr>
      <vt:lpstr>facets = small multiples</vt:lpstr>
      <vt:lpstr>facets = small multiples</vt:lpstr>
      <vt:lpstr>Your turn!</vt:lpstr>
      <vt:lpstr>Solution</vt:lpstr>
      <vt:lpstr>Solution</vt:lpstr>
      <vt:lpstr>Solution</vt:lpstr>
      <vt:lpstr>Solution</vt:lpstr>
      <vt:lpstr>Solution</vt:lpstr>
      <vt:lpstr>overplotting</vt:lpstr>
      <vt:lpstr>layering helps display patterns </vt:lpstr>
      <vt:lpstr>layering helps display patterns </vt:lpstr>
      <vt:lpstr>layering helps id abnormalities</vt:lpstr>
      <vt:lpstr>layering helps id abnormalities</vt:lpstr>
      <vt:lpstr>layering helps id abnormalities</vt:lpstr>
      <vt:lpstr>Your turn!</vt:lpstr>
      <vt:lpstr>Solution</vt:lpstr>
      <vt:lpstr>Solution</vt:lpstr>
      <vt:lpstr>Positioning</vt:lpstr>
      <vt:lpstr>bar charts </vt:lpstr>
      <vt:lpstr>bar charts </vt:lpstr>
      <vt:lpstr>Your turn!</vt:lpstr>
      <vt:lpstr>Solution</vt:lpstr>
      <vt:lpstr>Coordinate system</vt:lpstr>
      <vt:lpstr>manipulating your coordinates </vt:lpstr>
      <vt:lpstr>manipulating your coordinates </vt:lpstr>
      <vt:lpstr>manipulating your coordinates </vt:lpstr>
      <vt:lpstr>manipulating your coordinates </vt:lpstr>
      <vt:lpstr>manipulating your coordinates </vt:lpstr>
      <vt:lpstr>manipulating your coordinates </vt:lpstr>
      <vt:lpstr>Your turn!</vt:lpstr>
      <vt:lpstr>Solution</vt:lpstr>
      <vt:lpstr>so little time!</vt:lpstr>
      <vt:lpstr>see layering in action</vt:lpstr>
      <vt:lpstr>learn more</vt:lpstr>
      <vt:lpstr>Leverage help as you’re learning</vt:lpstr>
      <vt:lpstr>what to remember</vt:lpstr>
      <vt:lpstr>functions to remember</vt:lpstr>
      <vt:lpstr>important</vt:lpstr>
      <vt:lpstr>Homework4</vt:lpstr>
      <vt:lpstr>Coding exercise</vt:lpstr>
      <vt:lpstr>15 minute 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</dc:title>
  <dc:creator>Justin</dc:creator>
  <cp:lastModifiedBy>Zu, Tianhai (zuti)</cp:lastModifiedBy>
  <cp:revision>14</cp:revision>
  <dcterms:modified xsi:type="dcterms:W3CDTF">2020-11-09T21:28:27Z</dcterms:modified>
</cp:coreProperties>
</file>